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4" d="100"/>
          <a:sy n="64" d="100"/>
        </p:scale>
        <p:origin x="-3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6AE9601-228F-411F-BC3C-12B7DA9BA5AF}" type="slidenum">
              <a:rPr lang="en-US"/>
              <a:pPr/>
              <a:t>‹#›</a:t>
            </a:fld>
            <a:endParaRPr lang="en-US"/>
          </a:p>
        </p:txBody>
      </p:sp>
    </p:spTree>
    <p:extLst>
      <p:ext uri="{BB962C8B-B14F-4D97-AF65-F5344CB8AC3E}">
        <p14:creationId xmlns:p14="http://schemas.microsoft.com/office/powerpoint/2010/main" val="24154005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C8F935-CBCC-4EEA-A6C9-36C62C7189F6}" type="slidenum">
              <a:rPr lang="en-US"/>
              <a:pPr/>
              <a:t>1</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a:t>Credit to book – “The Leader as Coach”  (Author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DEDA70-2120-4578-AFE1-38CA1F6E736E}" type="slidenum">
              <a:rPr lang="en-US"/>
              <a:pPr/>
              <a:t>10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US"/>
              <a:t>Consistency is key.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1CC0D1-90F9-4C45-A79C-0619CE2A2D59}" type="slidenum">
              <a:rPr lang="en-US"/>
              <a:pPr/>
              <a:t>11</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t>In addition to training, a system of accountability needs to be in place to ensure that staff do not slip back into old habits.  Reinforce new and desired behaviors… but also address unacceptable job performance.  Being positive will be critical in this process – but do set and review goals for improvement for </a:t>
            </a:r>
            <a:r>
              <a:rPr lang="en-US" u="sng"/>
              <a:t>all</a:t>
            </a:r>
            <a:r>
              <a:rPr lang="en-US"/>
              <a:t> staff.  Remember – it sometimes takes a while before new behaviors take hold or we begin to see benefits.  (Ex: A new classroom management system will take a couple of weeks to “work” and before it can realistically be assessed.)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CB6993-84E6-45F9-B4C4-905281752028}" type="slidenum">
              <a:rPr lang="en-US"/>
              <a:pPr/>
              <a:t>12</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Take a look at the climate of your organization.  Is learning encouraged?  Is excellence rewarded?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781ECA-0296-4F25-B125-5B3774E10B39}" type="slidenum">
              <a:rPr lang="en-US"/>
              <a:pPr/>
              <a:t>13</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t>Give staff the tools they need to do their job and meet your expectations.  This will eliminate many excuses.  Create a climate where learning is encouraged and recognized.  Celebrate each others successes!  Promote teamwork!!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1E0487-A15B-406A-8C57-E433F35AC0E0}" type="slidenum">
              <a:rPr lang="en-US"/>
              <a:pPr/>
              <a:t>14</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t>A </a:t>
            </a:r>
            <a:r>
              <a:rPr lang="en-US" b="1"/>
              <a:t>Leader</a:t>
            </a:r>
            <a:r>
              <a:rPr lang="en-US"/>
              <a:t> inspires employees to </a:t>
            </a:r>
            <a:r>
              <a:rPr lang="en-US" i="1"/>
              <a:t>want</a:t>
            </a:r>
            <a:r>
              <a:rPr lang="en-US"/>
              <a:t>  to achieve accreditation – making it a true group achievement.  A </a:t>
            </a:r>
            <a:r>
              <a:rPr lang="en-US" b="1"/>
              <a:t>Leader</a:t>
            </a:r>
            <a:r>
              <a:rPr lang="en-US"/>
              <a:t> instills a sense of pride, vision, and teamwork.</a:t>
            </a:r>
          </a:p>
          <a:p>
            <a:endParaRPr lang="en-US" sz="800"/>
          </a:p>
          <a:p>
            <a:r>
              <a:rPr lang="en-US"/>
              <a:t>CAbraham/2005</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5BF8EE-E85D-44DD-A6C3-7E97CCC62AE6}" type="slidenum">
              <a:rPr lang="en-US"/>
              <a:pPr/>
              <a:t>2</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t>Move from just “telling” your staff things to inspiring them.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DCB1E1-A61F-4D23-B3D3-CAF34277F8DB}" type="slidenum">
              <a:rPr lang="en-US"/>
              <a:pPr/>
              <a:t>3</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t>Developing your team will be critical to your success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E2932-110D-4155-A89E-8C6E444A0FB3}" type="slidenum">
              <a:rPr lang="en-US"/>
              <a:pPr/>
              <a:t>4</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t>Staff need to “buy in” to </a:t>
            </a:r>
            <a:r>
              <a:rPr lang="en-US" u="sng"/>
              <a:t>you</a:t>
            </a:r>
            <a:r>
              <a:rPr lang="en-US"/>
              <a:t>!  If you have the trust and respect of your staff, it will be easy to “get them on board” with accreditation.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FFA675-32A2-4CF4-9D27-FEFA6B4F281C}" type="slidenum">
              <a:rPr lang="en-US"/>
              <a:pPr/>
              <a:t>5</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a:t>Develop relationships with staff members.  Acknowledge them as people too.  We all have a need to feel that we are cared about.  Devote time and energy to becoming a team.   Allow for opportunities for staff members to contribute their ideas and insights.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08B66C-869B-421D-82B3-B535A79FAFC7}" type="slidenum">
              <a:rPr lang="en-US"/>
              <a:pPr/>
              <a:t>6</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b="1"/>
              <a:t>Paint a vision!  </a:t>
            </a:r>
            <a:r>
              <a:rPr lang="en-US"/>
              <a:t>Talk about vision at staff meetings.  Encourage staff to think beyond the day-to-day and look at the bigger picture.  Include a discussion of vision in your hiring process.</a:t>
            </a:r>
            <a:endParaRPr lang="en-US"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A1BDE5-119B-4CDD-866D-AD7A0AFE93BB}" type="slidenum">
              <a:rPr lang="en-US"/>
              <a:pPr/>
              <a:t>7</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b="1"/>
              <a:t>Strive for excellence!!   </a:t>
            </a:r>
            <a:r>
              <a:rPr lang="en-US"/>
              <a:t>Let staff see that you are committed in your efforts to strive for excellence too.  Model commitment.</a:t>
            </a:r>
            <a:endParaRPr lang="en-US"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FD4B1C-366B-4AA2-AA0B-34E44F68AEF4}" type="slidenum">
              <a:rPr lang="en-US"/>
              <a:pPr/>
              <a:t>8</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Define expectations.  If possible, include staff members in this process.  Help staff members to see the benefit in increasing their skill levels.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CECAF3-DC55-4712-9FDD-F1FC4756EB77}" type="slidenum">
              <a:rPr lang="en-US"/>
              <a:pPr/>
              <a:t>9</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t>Develop specific training/learning goals for staff.  Reinforce efforts and successes.  Build upon current knowledge and skill base, recognizing strengths.  Reassure staff members that you will assist them, and provide them with necessary resources to be successful.</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0"/>
            <a:ext cx="9144000" cy="6858000"/>
            <a:chOff x="0" y="0"/>
            <a:chExt cx="5760" cy="4320"/>
          </a:xfrm>
        </p:grpSpPr>
        <p:grpSp>
          <p:nvGrpSpPr>
            <p:cNvPr id="31747" name="Group 3"/>
            <p:cNvGrpSpPr>
              <a:grpSpLocks/>
            </p:cNvGrpSpPr>
            <p:nvPr userDrawn="1"/>
          </p:nvGrpSpPr>
          <p:grpSpPr bwMode="auto">
            <a:xfrm>
              <a:off x="0" y="0"/>
              <a:ext cx="5760" cy="4320"/>
              <a:chOff x="0" y="0"/>
              <a:chExt cx="5760" cy="4320"/>
            </a:xfrm>
          </p:grpSpPr>
          <p:sp>
            <p:nvSpPr>
              <p:cNvPr id="31748" name="Rectangle 4"/>
              <p:cNvSpPr>
                <a:spLocks noChangeArrowheads="1"/>
              </p:cNvSpPr>
              <p:nvPr userDrawn="1"/>
            </p:nvSpPr>
            <p:spPr bwMode="ltGray">
              <a:xfrm>
                <a:off x="0" y="1248"/>
                <a:ext cx="5760" cy="1104"/>
              </a:xfrm>
              <a:prstGeom prst="rect">
                <a:avLst/>
              </a:prstGeom>
              <a:solidFill>
                <a:schemeClr val="accent2"/>
              </a:solidFill>
              <a:ln w="9525">
                <a:noFill/>
                <a:miter lim="800000"/>
                <a:headEnd/>
                <a:tailEnd/>
              </a:ln>
              <a:effectLst/>
            </p:spPr>
            <p:txBody>
              <a:bodyPr wrap="none" anchor="ctr"/>
              <a:lstStyle/>
              <a:p>
                <a:endParaRPr lang="en-US"/>
              </a:p>
            </p:txBody>
          </p:sp>
          <p:sp>
            <p:nvSpPr>
              <p:cNvPr id="31749" name="Rectangle 5" descr="Cacback"/>
              <p:cNvSpPr>
                <a:spLocks noChangeArrowheads="1"/>
              </p:cNvSpPr>
              <p:nvPr userDrawn="1"/>
            </p:nvSpPr>
            <p:spPr bwMode="ltGray">
              <a:xfrm>
                <a:off x="0" y="0"/>
                <a:ext cx="1119" cy="4320"/>
              </a:xfrm>
              <a:prstGeom prst="rect">
                <a:avLst/>
              </a:prstGeom>
              <a:blipFill dpi="0" rotWithShape="0">
                <a:blip r:embed="rId2"/>
                <a:srcRect/>
                <a:tile tx="0" ty="0" sx="100000" sy="100000" flip="none" algn="tl"/>
              </a:blipFill>
              <a:ln w="9525">
                <a:noFill/>
                <a:miter lim="800000"/>
                <a:headEnd/>
                <a:tailEnd/>
              </a:ln>
              <a:effectLst/>
            </p:spPr>
            <p:txBody>
              <a:bodyPr wrap="none" anchor="ctr"/>
              <a:lstStyle/>
              <a:p>
                <a:endParaRPr lang="en-US"/>
              </a:p>
            </p:txBody>
          </p:sp>
        </p:grpSp>
        <p:sp>
          <p:nvSpPr>
            <p:cNvPr id="31750" name="Rectangle 6"/>
            <p:cNvSpPr>
              <a:spLocks noChangeArrowheads="1"/>
            </p:cNvSpPr>
            <p:nvPr/>
          </p:nvSpPr>
          <p:spPr bwMode="white">
            <a:xfrm>
              <a:off x="816" y="2592"/>
              <a:ext cx="701" cy="1728"/>
            </a:xfrm>
            <a:prstGeom prst="rect">
              <a:avLst/>
            </a:prstGeom>
            <a:solidFill>
              <a:schemeClr val="bg1">
                <a:alpha val="50000"/>
              </a:schemeClr>
            </a:solidFill>
            <a:ln w="9525">
              <a:noFill/>
              <a:miter lim="800000"/>
              <a:headEnd/>
              <a:tailEnd/>
            </a:ln>
            <a:effectLst/>
          </p:spPr>
          <p:txBody>
            <a:bodyPr wrap="none" anchor="ctr"/>
            <a:lstStyle/>
            <a:p>
              <a:endParaRPr lang="en-US"/>
            </a:p>
          </p:txBody>
        </p:sp>
      </p:grpSp>
      <p:grpSp>
        <p:nvGrpSpPr>
          <p:cNvPr id="31751" name="Group 7"/>
          <p:cNvGrpSpPr>
            <a:grpSpLocks/>
          </p:cNvGrpSpPr>
          <p:nvPr/>
        </p:nvGrpSpPr>
        <p:grpSpPr bwMode="auto">
          <a:xfrm>
            <a:off x="0" y="1371600"/>
            <a:ext cx="8405813" cy="1246188"/>
            <a:chOff x="0" y="864"/>
            <a:chExt cx="5295" cy="785"/>
          </a:xfrm>
        </p:grpSpPr>
        <p:sp>
          <p:nvSpPr>
            <p:cNvPr id="31752" name="Freeform 8"/>
            <p:cNvSpPr>
              <a:spLocks/>
            </p:cNvSpPr>
            <p:nvPr userDrawn="1"/>
          </p:nvSpPr>
          <p:spPr bwMode="auto">
            <a:xfrm rot="-507431">
              <a:off x="0" y="1477"/>
              <a:ext cx="1059" cy="172"/>
            </a:xfrm>
            <a:custGeom>
              <a:avLst/>
              <a:gdLst/>
              <a:ahLst/>
              <a:cxnLst>
                <a:cxn ang="0">
                  <a:pos x="1059" y="0"/>
                </a:cxn>
                <a:cxn ang="0">
                  <a:pos x="147" y="144"/>
                </a:cxn>
                <a:cxn ang="0">
                  <a:pos x="177" y="171"/>
                </a:cxn>
                <a:cxn ang="0">
                  <a:pos x="1059" y="24"/>
                </a:cxn>
                <a:cxn ang="0">
                  <a:pos x="1059" y="0"/>
                </a:cxn>
              </a:cxnLst>
              <a:rect l="0" t="0" r="r" b="b"/>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31753" name="Freeform 9"/>
            <p:cNvSpPr>
              <a:spLocks/>
            </p:cNvSpPr>
            <p:nvPr userDrawn="1"/>
          </p:nvSpPr>
          <p:spPr bwMode="auto">
            <a:xfrm rot="-507431">
              <a:off x="1173" y="864"/>
              <a:ext cx="4122" cy="630"/>
            </a:xfrm>
            <a:custGeom>
              <a:avLst/>
              <a:gdLst/>
              <a:ahLst/>
              <a:cxnLst>
                <a:cxn ang="0">
                  <a:pos x="0" y="204"/>
                </a:cxn>
                <a:cxn ang="0">
                  <a:pos x="3544" y="348"/>
                </a:cxn>
                <a:cxn ang="0">
                  <a:pos x="3680" y="630"/>
                </a:cxn>
                <a:cxn ang="0">
                  <a:pos x="3616" y="624"/>
                </a:cxn>
                <a:cxn ang="0">
                  <a:pos x="3534" y="368"/>
                </a:cxn>
                <a:cxn ang="0">
                  <a:pos x="17" y="231"/>
                </a:cxn>
                <a:cxn ang="0">
                  <a:pos x="0" y="204"/>
                </a:cxn>
              </a:cxnLst>
              <a:rect l="0" t="0" r="r" b="b"/>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solidFill>
            <a:ln w="9525">
              <a:noFill/>
              <a:round/>
              <a:headEnd/>
              <a:tailEnd/>
            </a:ln>
            <a:effectLst/>
          </p:spPr>
          <p:txBody>
            <a:bodyPr wrap="none" anchor="ctr"/>
            <a:lstStyle/>
            <a:p>
              <a:endParaRPr lang="en-US"/>
            </a:p>
          </p:txBody>
        </p:sp>
        <p:grpSp>
          <p:nvGrpSpPr>
            <p:cNvPr id="31754" name="Group 10"/>
            <p:cNvGrpSpPr>
              <a:grpSpLocks/>
            </p:cNvGrpSpPr>
            <p:nvPr userDrawn="1"/>
          </p:nvGrpSpPr>
          <p:grpSpPr bwMode="auto">
            <a:xfrm>
              <a:off x="1008" y="1248"/>
              <a:ext cx="288" cy="288"/>
              <a:chOff x="1033" y="326"/>
              <a:chExt cx="192" cy="192"/>
            </a:xfrm>
          </p:grpSpPr>
          <p:sp>
            <p:nvSpPr>
              <p:cNvPr id="31755" name="Oval 11"/>
              <p:cNvSpPr>
                <a:spLocks noChangeArrowheads="1"/>
              </p:cNvSpPr>
              <p:nvPr/>
            </p:nvSpPr>
            <p:spPr bwMode="auto">
              <a:xfrm>
                <a:off x="1033" y="326"/>
                <a:ext cx="192" cy="192"/>
              </a:xfrm>
              <a:prstGeom prst="ellipse">
                <a:avLst/>
              </a:prstGeom>
              <a:gradFill rotWithShape="0">
                <a:gsLst>
                  <a:gs pos="0">
                    <a:schemeClr val="bg2"/>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1756" name="Oval 12"/>
              <p:cNvSpPr>
                <a:spLocks noChangeArrowheads="1"/>
              </p:cNvSpPr>
              <p:nvPr/>
            </p:nvSpPr>
            <p:spPr bwMode="auto">
              <a:xfrm>
                <a:off x="1129" y="377"/>
                <a:ext cx="47" cy="48"/>
              </a:xfrm>
              <a:prstGeom prst="ellipse">
                <a:avLst/>
              </a:prstGeom>
              <a:gradFill rotWithShape="0">
                <a:gsLst>
                  <a:gs pos="0">
                    <a:srgbClr val="FFFFCC"/>
                  </a:gs>
                  <a:gs pos="100000">
                    <a:schemeClr val="bg2"/>
                  </a:gs>
                </a:gsLst>
                <a:path path="shape">
                  <a:fillToRect l="50000" t="50000" r="50000" b="50000"/>
                </a:path>
              </a:gradFill>
              <a:ln w="9525">
                <a:noFill/>
                <a:round/>
                <a:headEnd/>
                <a:tailEnd/>
              </a:ln>
              <a:effectLst/>
            </p:spPr>
            <p:txBody>
              <a:bodyPr wrap="none" anchor="ctr"/>
              <a:lstStyle/>
              <a:p>
                <a:endParaRPr lang="en-US"/>
              </a:p>
            </p:txBody>
          </p:sp>
          <p:sp>
            <p:nvSpPr>
              <p:cNvPr id="31757" name="Oval 13"/>
              <p:cNvSpPr>
                <a:spLocks noChangeArrowheads="1"/>
              </p:cNvSpPr>
              <p:nvPr/>
            </p:nvSpPr>
            <p:spPr bwMode="auto">
              <a:xfrm>
                <a:off x="1063" y="350"/>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1758" name="Oval 14"/>
              <p:cNvSpPr>
                <a:spLocks noChangeArrowheads="1"/>
              </p:cNvSpPr>
              <p:nvPr/>
            </p:nvSpPr>
            <p:spPr bwMode="auto">
              <a:xfrm>
                <a:off x="1063" y="404"/>
                <a:ext cx="47" cy="48"/>
              </a:xfrm>
              <a:prstGeom prst="ellipse">
                <a:avLst/>
              </a:prstGeom>
              <a:gradFill rotWithShape="0">
                <a:gsLst>
                  <a:gs pos="0">
                    <a:srgbClr val="FFFFCC"/>
                  </a:gs>
                  <a:gs pos="100000">
                    <a:schemeClr val="bg2"/>
                  </a:gs>
                </a:gsLst>
                <a:path path="shape">
                  <a:fillToRect l="50000" t="50000" r="50000" b="50000"/>
                </a:path>
              </a:gradFill>
              <a:ln w="9525">
                <a:noFill/>
                <a:round/>
                <a:headEnd/>
                <a:tailEnd/>
              </a:ln>
              <a:effectLst/>
            </p:spPr>
            <p:txBody>
              <a:bodyPr wrap="none" anchor="ctr"/>
              <a:lstStyle/>
              <a:p>
                <a:endParaRPr lang="en-US"/>
              </a:p>
            </p:txBody>
          </p:sp>
          <p:sp>
            <p:nvSpPr>
              <p:cNvPr id="31759" name="Oval 15"/>
              <p:cNvSpPr>
                <a:spLocks noChangeArrowheads="1"/>
              </p:cNvSpPr>
              <p:nvPr/>
            </p:nvSpPr>
            <p:spPr bwMode="auto">
              <a:xfrm>
                <a:off x="1108" y="422"/>
                <a:ext cx="47" cy="48"/>
              </a:xfrm>
              <a:prstGeom prst="ellipse">
                <a:avLst/>
              </a:prstGeom>
              <a:gradFill rotWithShape="0">
                <a:gsLst>
                  <a:gs pos="0">
                    <a:srgbClr val="FFFFCC"/>
                  </a:gs>
                  <a:gs pos="100000">
                    <a:schemeClr val="bg2"/>
                  </a:gs>
                </a:gsLst>
                <a:path path="shape">
                  <a:fillToRect l="50000" t="50000" r="50000" b="50000"/>
                </a:path>
              </a:gradFill>
              <a:ln w="9525">
                <a:noFill/>
                <a:round/>
                <a:headEnd/>
                <a:tailEnd/>
              </a:ln>
              <a:effectLst/>
            </p:spPr>
            <p:txBody>
              <a:bodyPr wrap="none" anchor="ctr"/>
              <a:lstStyle/>
              <a:p>
                <a:endParaRPr lang="en-US"/>
              </a:p>
            </p:txBody>
          </p:sp>
          <p:sp>
            <p:nvSpPr>
              <p:cNvPr id="31760" name="Oval 16"/>
              <p:cNvSpPr>
                <a:spLocks noChangeArrowheads="1"/>
              </p:cNvSpPr>
              <p:nvPr/>
            </p:nvSpPr>
            <p:spPr bwMode="auto">
              <a:xfrm>
                <a:off x="1168" y="416"/>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1761" name="Oval 17"/>
              <p:cNvSpPr>
                <a:spLocks noChangeArrowheads="1"/>
              </p:cNvSpPr>
              <p:nvPr/>
            </p:nvSpPr>
            <p:spPr bwMode="auto">
              <a:xfrm>
                <a:off x="1120" y="461"/>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1762" name="Oval 18"/>
              <p:cNvSpPr>
                <a:spLocks noChangeArrowheads="1"/>
              </p:cNvSpPr>
              <p:nvPr/>
            </p:nvSpPr>
            <p:spPr bwMode="auto">
              <a:xfrm>
                <a:off x="1063" y="452"/>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1763" name="Oval 19"/>
              <p:cNvSpPr>
                <a:spLocks noChangeArrowheads="1"/>
              </p:cNvSpPr>
              <p:nvPr/>
            </p:nvSpPr>
            <p:spPr bwMode="auto">
              <a:xfrm>
                <a:off x="1117" y="329"/>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grpSp>
      </p:grpSp>
      <p:sp>
        <p:nvSpPr>
          <p:cNvPr id="31764" name="Rectangle 20"/>
          <p:cNvSpPr>
            <a:spLocks noGrp="1" noChangeArrowheads="1"/>
          </p:cNvSpPr>
          <p:nvPr>
            <p:ph type="ctrTitle"/>
          </p:nvPr>
        </p:nvSpPr>
        <p:spPr>
          <a:xfrm>
            <a:off x="1828800" y="2133600"/>
            <a:ext cx="7315200" cy="1600200"/>
          </a:xfrm>
        </p:spPr>
        <p:txBody>
          <a:bodyPr/>
          <a:lstStyle>
            <a:lvl1pPr algn="l">
              <a:defRPr/>
            </a:lvl1pPr>
          </a:lstStyle>
          <a:p>
            <a:r>
              <a:rPr lang="en-US"/>
              <a:t>Click to edit Master title style</a:t>
            </a:r>
          </a:p>
        </p:txBody>
      </p:sp>
      <p:sp>
        <p:nvSpPr>
          <p:cNvPr id="31765" name="Rectangle 21"/>
          <p:cNvSpPr>
            <a:spLocks noGrp="1" noChangeArrowheads="1"/>
          </p:cNvSpPr>
          <p:nvPr>
            <p:ph type="subTitle" idx="1"/>
          </p:nvPr>
        </p:nvSpPr>
        <p:spPr>
          <a:xfrm>
            <a:off x="1371600" y="4267200"/>
            <a:ext cx="6400800" cy="1752600"/>
          </a:xfrm>
        </p:spPr>
        <p:txBody>
          <a:bodyPr/>
          <a:lstStyle>
            <a:lvl1pPr marL="0" indent="0">
              <a:buFontTx/>
              <a:buNone/>
              <a:defRPr/>
            </a:lvl1pPr>
          </a:lstStyle>
          <a:p>
            <a:r>
              <a:rPr lang="en-US"/>
              <a:t>Click to edit Master subtitle style</a:t>
            </a:r>
          </a:p>
        </p:txBody>
      </p:sp>
      <p:sp>
        <p:nvSpPr>
          <p:cNvPr id="31766" name="Rectangle 22"/>
          <p:cNvSpPr>
            <a:spLocks noGrp="1" noChangeArrowheads="1"/>
          </p:cNvSpPr>
          <p:nvPr>
            <p:ph type="dt" sz="half" idx="2"/>
          </p:nvPr>
        </p:nvSpPr>
        <p:spPr>
          <a:xfrm>
            <a:off x="1371600" y="6248400"/>
            <a:ext cx="1905000" cy="457200"/>
          </a:xfrm>
        </p:spPr>
        <p:txBody>
          <a:bodyPr/>
          <a:lstStyle>
            <a:lvl1pPr>
              <a:defRPr/>
            </a:lvl1pPr>
          </a:lstStyle>
          <a:p>
            <a:endParaRPr lang="en-US"/>
          </a:p>
        </p:txBody>
      </p:sp>
      <p:sp>
        <p:nvSpPr>
          <p:cNvPr id="31767" name="Rectangle 23"/>
          <p:cNvSpPr>
            <a:spLocks noGrp="1" noChangeArrowheads="1"/>
          </p:cNvSpPr>
          <p:nvPr>
            <p:ph type="ftr" sz="quarter" idx="3"/>
          </p:nvPr>
        </p:nvSpPr>
        <p:spPr>
          <a:xfrm>
            <a:off x="3733800" y="6248400"/>
            <a:ext cx="2895600" cy="457200"/>
          </a:xfrm>
        </p:spPr>
        <p:txBody>
          <a:bodyPr/>
          <a:lstStyle>
            <a:lvl1pPr>
              <a:defRPr/>
            </a:lvl1pPr>
          </a:lstStyle>
          <a:p>
            <a:endParaRPr lang="en-US"/>
          </a:p>
        </p:txBody>
      </p:sp>
      <p:sp>
        <p:nvSpPr>
          <p:cNvPr id="31768" name="Rectangle 24"/>
          <p:cNvSpPr>
            <a:spLocks noGrp="1" noChangeArrowheads="1"/>
          </p:cNvSpPr>
          <p:nvPr>
            <p:ph type="sldNum" sz="quarter" idx="4"/>
          </p:nvPr>
        </p:nvSpPr>
        <p:spPr>
          <a:xfrm>
            <a:off x="7086600" y="6248400"/>
            <a:ext cx="1905000" cy="457200"/>
          </a:xfrm>
        </p:spPr>
        <p:txBody>
          <a:bodyPr/>
          <a:lstStyle>
            <a:lvl1pPr>
              <a:defRPr/>
            </a:lvl1pPr>
          </a:lstStyle>
          <a:p>
            <a:fld id="{D1FC9932-A26D-423E-B88C-5C302E5CE60B}"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1751"/>
                                        </p:tgtEl>
                                        <p:attrNameLst>
                                          <p:attrName>style.visibility</p:attrName>
                                        </p:attrNameLst>
                                      </p:cBhvr>
                                      <p:to>
                                        <p:strVal val="visible"/>
                                      </p:to>
                                    </p:set>
                                    <p:animEffect transition="in" filter="wipe(right)">
                                      <p:cBhvr>
                                        <p:cTn id="7" dur="500"/>
                                        <p:tgtEl>
                                          <p:spTgt spid="31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5FEB3E-EE01-4721-8ABB-5594EC19F21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7525" y="457200"/>
            <a:ext cx="2058988"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602932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EFE0D2-F221-4155-A8F2-013B00A6699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E0583D-A2D1-454F-AD20-BF51A782F4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B980A9-6D81-4736-9B79-5ED160F2938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F8EA17-E033-4AC7-BD53-4FA1FA41441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53CE1E0-B8D6-4E1F-B65D-88B0D4D284D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F690E21-BEA4-4986-BADB-63BA00DC70A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FCBC5-2F0A-46FC-BF7E-93B18889899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6BE029-E0D6-40E3-9684-78AB6D5A27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7BBE0F7-E789-4A6C-9EB4-20E067F2BCF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22" name="Group 2"/>
          <p:cNvGrpSpPr>
            <a:grpSpLocks/>
          </p:cNvGrpSpPr>
          <p:nvPr/>
        </p:nvGrpSpPr>
        <p:grpSpPr bwMode="auto">
          <a:xfrm>
            <a:off x="-23813" y="-141288"/>
            <a:ext cx="9167813" cy="6999288"/>
            <a:chOff x="-15" y="-89"/>
            <a:chExt cx="5775" cy="4409"/>
          </a:xfrm>
        </p:grpSpPr>
        <p:sp>
          <p:nvSpPr>
            <p:cNvPr id="30723" name="Rectangle 3"/>
            <p:cNvSpPr>
              <a:spLocks noChangeArrowheads="1"/>
            </p:cNvSpPr>
            <p:nvPr userDrawn="1"/>
          </p:nvSpPr>
          <p:spPr bwMode="ltGray">
            <a:xfrm>
              <a:off x="0" y="301"/>
              <a:ext cx="5760" cy="727"/>
            </a:xfrm>
            <a:prstGeom prst="rect">
              <a:avLst/>
            </a:prstGeom>
            <a:solidFill>
              <a:schemeClr val="accent2"/>
            </a:solidFill>
            <a:ln w="9525">
              <a:noFill/>
              <a:miter lim="800000"/>
              <a:headEnd/>
              <a:tailEnd/>
            </a:ln>
            <a:effectLst/>
          </p:spPr>
          <p:txBody>
            <a:bodyPr wrap="none" anchor="ctr"/>
            <a:lstStyle/>
            <a:p>
              <a:endParaRPr lang="en-US"/>
            </a:p>
          </p:txBody>
        </p:sp>
        <p:sp>
          <p:nvSpPr>
            <p:cNvPr id="30724" name="Rectangle 4" descr="Cacback"/>
            <p:cNvSpPr>
              <a:spLocks noChangeArrowheads="1"/>
            </p:cNvSpPr>
            <p:nvPr userDrawn="1"/>
          </p:nvSpPr>
          <p:spPr bwMode="ltGray">
            <a:xfrm>
              <a:off x="0" y="0"/>
              <a:ext cx="1119" cy="4320"/>
            </a:xfrm>
            <a:prstGeom prst="rect">
              <a:avLst/>
            </a:prstGeom>
            <a:blipFill dpi="0" rotWithShape="0">
              <a:blip r:embed="rId13"/>
              <a:srcRect/>
              <a:tile tx="0" ty="0" sx="100000" sy="100000" flip="none" algn="tl"/>
            </a:blipFill>
            <a:ln w="9525">
              <a:noFill/>
              <a:miter lim="800000"/>
              <a:headEnd/>
              <a:tailEnd/>
            </a:ln>
            <a:effectLst/>
          </p:spPr>
          <p:txBody>
            <a:bodyPr wrap="none" anchor="ctr"/>
            <a:lstStyle/>
            <a:p>
              <a:endParaRPr lang="en-US"/>
            </a:p>
          </p:txBody>
        </p:sp>
        <p:grpSp>
          <p:nvGrpSpPr>
            <p:cNvPr id="30725" name="Group 5"/>
            <p:cNvGrpSpPr>
              <a:grpSpLocks/>
            </p:cNvGrpSpPr>
            <p:nvPr userDrawn="1"/>
          </p:nvGrpSpPr>
          <p:grpSpPr bwMode="auto">
            <a:xfrm>
              <a:off x="-15" y="-89"/>
              <a:ext cx="5295" cy="785"/>
              <a:chOff x="20" y="-89"/>
              <a:chExt cx="5295" cy="785"/>
            </a:xfrm>
          </p:grpSpPr>
          <p:sp>
            <p:nvSpPr>
              <p:cNvPr id="30726" name="Freeform 6"/>
              <p:cNvSpPr>
                <a:spLocks/>
              </p:cNvSpPr>
              <p:nvPr userDrawn="1"/>
            </p:nvSpPr>
            <p:spPr bwMode="auto">
              <a:xfrm rot="-507431">
                <a:off x="20" y="524"/>
                <a:ext cx="1059" cy="172"/>
              </a:xfrm>
              <a:custGeom>
                <a:avLst/>
                <a:gdLst/>
                <a:ahLst/>
                <a:cxnLst>
                  <a:cxn ang="0">
                    <a:pos x="1059" y="0"/>
                  </a:cxn>
                  <a:cxn ang="0">
                    <a:pos x="147" y="144"/>
                  </a:cxn>
                  <a:cxn ang="0">
                    <a:pos x="177" y="171"/>
                  </a:cxn>
                  <a:cxn ang="0">
                    <a:pos x="1059" y="24"/>
                  </a:cxn>
                  <a:cxn ang="0">
                    <a:pos x="1059" y="0"/>
                  </a:cxn>
                </a:cxnLst>
                <a:rect l="0" t="0" r="r" b="b"/>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30727" name="Freeform 7"/>
              <p:cNvSpPr>
                <a:spLocks/>
              </p:cNvSpPr>
              <p:nvPr userDrawn="1"/>
            </p:nvSpPr>
            <p:spPr bwMode="auto">
              <a:xfrm rot="-507431">
                <a:off x="1193" y="-89"/>
                <a:ext cx="4122" cy="630"/>
              </a:xfrm>
              <a:custGeom>
                <a:avLst/>
                <a:gdLst/>
                <a:ahLst/>
                <a:cxnLst>
                  <a:cxn ang="0">
                    <a:pos x="0" y="204"/>
                  </a:cxn>
                  <a:cxn ang="0">
                    <a:pos x="3544" y="348"/>
                  </a:cxn>
                  <a:cxn ang="0">
                    <a:pos x="3680" y="630"/>
                  </a:cxn>
                  <a:cxn ang="0">
                    <a:pos x="3616" y="624"/>
                  </a:cxn>
                  <a:cxn ang="0">
                    <a:pos x="3534" y="368"/>
                  </a:cxn>
                  <a:cxn ang="0">
                    <a:pos x="17" y="231"/>
                  </a:cxn>
                  <a:cxn ang="0">
                    <a:pos x="0" y="204"/>
                  </a:cxn>
                </a:cxnLst>
                <a:rect l="0" t="0" r="r" b="b"/>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solidFill>
              <a:ln w="9525">
                <a:noFill/>
                <a:round/>
                <a:headEnd/>
                <a:tailEnd/>
              </a:ln>
              <a:effectLst/>
            </p:spPr>
            <p:txBody>
              <a:bodyPr wrap="none" anchor="ctr"/>
              <a:lstStyle/>
              <a:p>
                <a:endParaRPr lang="en-US"/>
              </a:p>
            </p:txBody>
          </p:sp>
          <p:grpSp>
            <p:nvGrpSpPr>
              <p:cNvPr id="30728" name="Group 8"/>
              <p:cNvGrpSpPr>
                <a:grpSpLocks/>
              </p:cNvGrpSpPr>
              <p:nvPr userDrawn="1"/>
            </p:nvGrpSpPr>
            <p:grpSpPr bwMode="auto">
              <a:xfrm>
                <a:off x="1033" y="326"/>
                <a:ext cx="192" cy="192"/>
                <a:chOff x="1033" y="326"/>
                <a:chExt cx="192" cy="192"/>
              </a:xfrm>
            </p:grpSpPr>
            <p:sp>
              <p:nvSpPr>
                <p:cNvPr id="30729" name="Oval 9"/>
                <p:cNvSpPr>
                  <a:spLocks noChangeArrowheads="1"/>
                </p:cNvSpPr>
                <p:nvPr/>
              </p:nvSpPr>
              <p:spPr bwMode="auto">
                <a:xfrm>
                  <a:off x="1033" y="326"/>
                  <a:ext cx="192" cy="192"/>
                </a:xfrm>
                <a:prstGeom prst="ellipse">
                  <a:avLst/>
                </a:prstGeom>
                <a:gradFill rotWithShape="0">
                  <a:gsLst>
                    <a:gs pos="0">
                      <a:schemeClr val="bg2"/>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0730" name="Oval 10"/>
                <p:cNvSpPr>
                  <a:spLocks noChangeArrowheads="1"/>
                </p:cNvSpPr>
                <p:nvPr/>
              </p:nvSpPr>
              <p:spPr bwMode="auto">
                <a:xfrm>
                  <a:off x="1129" y="377"/>
                  <a:ext cx="47" cy="48"/>
                </a:xfrm>
                <a:prstGeom prst="ellipse">
                  <a:avLst/>
                </a:prstGeom>
                <a:gradFill rotWithShape="0">
                  <a:gsLst>
                    <a:gs pos="0">
                      <a:srgbClr val="FFFFCC"/>
                    </a:gs>
                    <a:gs pos="100000">
                      <a:schemeClr val="bg2"/>
                    </a:gs>
                  </a:gsLst>
                  <a:path path="shape">
                    <a:fillToRect l="50000" t="50000" r="50000" b="50000"/>
                  </a:path>
                </a:gradFill>
                <a:ln w="9525">
                  <a:noFill/>
                  <a:round/>
                  <a:headEnd/>
                  <a:tailEnd/>
                </a:ln>
                <a:effectLst/>
              </p:spPr>
              <p:txBody>
                <a:bodyPr wrap="none" anchor="ctr"/>
                <a:lstStyle/>
                <a:p>
                  <a:endParaRPr lang="en-US"/>
                </a:p>
              </p:txBody>
            </p:sp>
            <p:sp>
              <p:nvSpPr>
                <p:cNvPr id="30731" name="Oval 11"/>
                <p:cNvSpPr>
                  <a:spLocks noChangeArrowheads="1"/>
                </p:cNvSpPr>
                <p:nvPr/>
              </p:nvSpPr>
              <p:spPr bwMode="auto">
                <a:xfrm>
                  <a:off x="1063" y="350"/>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0732" name="Oval 12"/>
                <p:cNvSpPr>
                  <a:spLocks noChangeArrowheads="1"/>
                </p:cNvSpPr>
                <p:nvPr/>
              </p:nvSpPr>
              <p:spPr bwMode="auto">
                <a:xfrm>
                  <a:off x="1063" y="404"/>
                  <a:ext cx="47" cy="48"/>
                </a:xfrm>
                <a:prstGeom prst="ellipse">
                  <a:avLst/>
                </a:prstGeom>
                <a:gradFill rotWithShape="0">
                  <a:gsLst>
                    <a:gs pos="0">
                      <a:srgbClr val="FFFFCC"/>
                    </a:gs>
                    <a:gs pos="100000">
                      <a:schemeClr val="bg2"/>
                    </a:gs>
                  </a:gsLst>
                  <a:path path="shape">
                    <a:fillToRect l="50000" t="50000" r="50000" b="50000"/>
                  </a:path>
                </a:gradFill>
                <a:ln w="9525">
                  <a:noFill/>
                  <a:round/>
                  <a:headEnd/>
                  <a:tailEnd/>
                </a:ln>
                <a:effectLst/>
              </p:spPr>
              <p:txBody>
                <a:bodyPr wrap="none" anchor="ctr"/>
                <a:lstStyle/>
                <a:p>
                  <a:endParaRPr lang="en-US"/>
                </a:p>
              </p:txBody>
            </p:sp>
            <p:sp>
              <p:nvSpPr>
                <p:cNvPr id="30733" name="Oval 13"/>
                <p:cNvSpPr>
                  <a:spLocks noChangeArrowheads="1"/>
                </p:cNvSpPr>
                <p:nvPr/>
              </p:nvSpPr>
              <p:spPr bwMode="auto">
                <a:xfrm>
                  <a:off x="1108" y="422"/>
                  <a:ext cx="47" cy="48"/>
                </a:xfrm>
                <a:prstGeom prst="ellipse">
                  <a:avLst/>
                </a:prstGeom>
                <a:gradFill rotWithShape="0">
                  <a:gsLst>
                    <a:gs pos="0">
                      <a:srgbClr val="FFFFCC"/>
                    </a:gs>
                    <a:gs pos="100000">
                      <a:schemeClr val="bg2"/>
                    </a:gs>
                  </a:gsLst>
                  <a:path path="shape">
                    <a:fillToRect l="50000" t="50000" r="50000" b="50000"/>
                  </a:path>
                </a:gradFill>
                <a:ln w="9525">
                  <a:noFill/>
                  <a:round/>
                  <a:headEnd/>
                  <a:tailEnd/>
                </a:ln>
                <a:effectLst/>
              </p:spPr>
              <p:txBody>
                <a:bodyPr wrap="none" anchor="ctr"/>
                <a:lstStyle/>
                <a:p>
                  <a:endParaRPr lang="en-US"/>
                </a:p>
              </p:txBody>
            </p:sp>
            <p:sp>
              <p:nvSpPr>
                <p:cNvPr id="30734" name="Oval 14"/>
                <p:cNvSpPr>
                  <a:spLocks noChangeArrowheads="1"/>
                </p:cNvSpPr>
                <p:nvPr/>
              </p:nvSpPr>
              <p:spPr bwMode="auto">
                <a:xfrm>
                  <a:off x="1168" y="416"/>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0735" name="Oval 15"/>
                <p:cNvSpPr>
                  <a:spLocks noChangeArrowheads="1"/>
                </p:cNvSpPr>
                <p:nvPr/>
              </p:nvSpPr>
              <p:spPr bwMode="auto">
                <a:xfrm>
                  <a:off x="1120" y="461"/>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0736" name="Oval 16"/>
                <p:cNvSpPr>
                  <a:spLocks noChangeArrowheads="1"/>
                </p:cNvSpPr>
                <p:nvPr/>
              </p:nvSpPr>
              <p:spPr bwMode="auto">
                <a:xfrm>
                  <a:off x="1063" y="452"/>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sp>
              <p:nvSpPr>
                <p:cNvPr id="30737" name="Oval 17"/>
                <p:cNvSpPr>
                  <a:spLocks noChangeArrowheads="1"/>
                </p:cNvSpPr>
                <p:nvPr/>
              </p:nvSpPr>
              <p:spPr bwMode="auto">
                <a:xfrm>
                  <a:off x="1117" y="329"/>
                  <a:ext cx="47" cy="48"/>
                </a:xfrm>
                <a:prstGeom prst="ellipse">
                  <a:avLst/>
                </a:prstGeom>
                <a:gradFill rotWithShape="0">
                  <a:gsLst>
                    <a:gs pos="0">
                      <a:srgbClr val="FFFFCC"/>
                    </a:gs>
                    <a:gs pos="100000">
                      <a:srgbClr val="000000"/>
                    </a:gs>
                  </a:gsLst>
                  <a:path path="shape">
                    <a:fillToRect l="50000" t="50000" r="50000" b="50000"/>
                  </a:path>
                </a:gradFill>
                <a:ln w="9525">
                  <a:noFill/>
                  <a:round/>
                  <a:headEnd/>
                  <a:tailEnd/>
                </a:ln>
                <a:effectLst/>
              </p:spPr>
              <p:txBody>
                <a:bodyPr wrap="none" anchor="ctr"/>
                <a:lstStyle/>
                <a:p>
                  <a:endParaRPr lang="en-US"/>
                </a:p>
              </p:txBody>
            </p:sp>
          </p:grpSp>
        </p:grpSp>
        <p:sp>
          <p:nvSpPr>
            <p:cNvPr id="30738" name="Rectangle 18"/>
            <p:cNvSpPr>
              <a:spLocks noChangeArrowheads="1"/>
            </p:cNvSpPr>
            <p:nvPr userDrawn="1"/>
          </p:nvSpPr>
          <p:spPr bwMode="white">
            <a:xfrm>
              <a:off x="426" y="1185"/>
              <a:ext cx="701" cy="3135"/>
            </a:xfrm>
            <a:prstGeom prst="rect">
              <a:avLst/>
            </a:prstGeom>
            <a:solidFill>
              <a:schemeClr val="bg1">
                <a:alpha val="50000"/>
              </a:schemeClr>
            </a:solidFill>
            <a:ln w="9525">
              <a:noFill/>
              <a:miter lim="800000"/>
              <a:headEnd/>
              <a:tailEnd/>
            </a:ln>
            <a:effectLst/>
          </p:spPr>
          <p:txBody>
            <a:bodyPr wrap="none" anchor="ctr"/>
            <a:lstStyle/>
            <a:p>
              <a:endParaRPr lang="en-US"/>
            </a:p>
          </p:txBody>
        </p:sp>
      </p:grpSp>
      <p:sp>
        <p:nvSpPr>
          <p:cNvPr id="30739" name="Rectangle 19"/>
          <p:cNvSpPr>
            <a:spLocks noGrp="1" noChangeArrowheads="1"/>
          </p:cNvSpPr>
          <p:nvPr>
            <p:ph type="title"/>
          </p:nvPr>
        </p:nvSpPr>
        <p:spPr bwMode="auto">
          <a:xfrm>
            <a:off x="1154113" y="4572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40" name="Rectangle 20"/>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41" name="Rectangle 21"/>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mn-lt"/>
              </a:defRPr>
            </a:lvl1pPr>
          </a:lstStyle>
          <a:p>
            <a:endParaRPr lang="en-US"/>
          </a:p>
        </p:txBody>
      </p:sp>
      <p:sp>
        <p:nvSpPr>
          <p:cNvPr id="30742" name="Rectangle 2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atin typeface="+mn-lt"/>
              </a:defRPr>
            </a:lvl1pPr>
          </a:lstStyle>
          <a:p>
            <a:endParaRPr lang="en-US"/>
          </a:p>
        </p:txBody>
      </p:sp>
      <p:sp>
        <p:nvSpPr>
          <p:cNvPr id="30743" name="Rectangle 23"/>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mn-lt"/>
              </a:defRPr>
            </a:lvl1pPr>
          </a:lstStyle>
          <a:p>
            <a:fld id="{9AA64C7B-38C7-4475-93A1-34751153777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Narrow" pitchFamily="34" charset="0"/>
        </a:defRPr>
      </a:lvl2pPr>
      <a:lvl3pPr algn="ctr" rtl="0" fontAlgn="base">
        <a:spcBef>
          <a:spcPct val="0"/>
        </a:spcBef>
        <a:spcAft>
          <a:spcPct val="0"/>
        </a:spcAft>
        <a:defRPr sz="4400">
          <a:solidFill>
            <a:schemeClr val="tx2"/>
          </a:solidFill>
          <a:latin typeface="Arial Narrow" pitchFamily="34" charset="0"/>
        </a:defRPr>
      </a:lvl3pPr>
      <a:lvl4pPr algn="ctr" rtl="0" fontAlgn="base">
        <a:spcBef>
          <a:spcPct val="0"/>
        </a:spcBef>
        <a:spcAft>
          <a:spcPct val="0"/>
        </a:spcAft>
        <a:defRPr sz="4400">
          <a:solidFill>
            <a:schemeClr val="tx2"/>
          </a:solidFill>
          <a:latin typeface="Arial Narrow" pitchFamily="34" charset="0"/>
        </a:defRPr>
      </a:lvl4pPr>
      <a:lvl5pPr algn="ctr" rtl="0" fontAlgn="base">
        <a:spcBef>
          <a:spcPct val="0"/>
        </a:spcBef>
        <a:spcAft>
          <a:spcPct val="0"/>
        </a:spcAft>
        <a:defRPr sz="4400">
          <a:solidFill>
            <a:schemeClr val="tx2"/>
          </a:solidFill>
          <a:latin typeface="Arial Narrow" pitchFamily="34" charset="0"/>
        </a:defRPr>
      </a:lvl5pPr>
      <a:lvl6pPr marL="457200" algn="ctr" rtl="0" fontAlgn="base">
        <a:spcBef>
          <a:spcPct val="0"/>
        </a:spcBef>
        <a:spcAft>
          <a:spcPct val="0"/>
        </a:spcAft>
        <a:defRPr sz="4400">
          <a:solidFill>
            <a:schemeClr val="tx2"/>
          </a:solidFill>
          <a:latin typeface="Arial Narrow" pitchFamily="34" charset="0"/>
        </a:defRPr>
      </a:lvl6pPr>
      <a:lvl7pPr marL="914400" algn="ctr" rtl="0" fontAlgn="base">
        <a:spcBef>
          <a:spcPct val="0"/>
        </a:spcBef>
        <a:spcAft>
          <a:spcPct val="0"/>
        </a:spcAft>
        <a:defRPr sz="4400">
          <a:solidFill>
            <a:schemeClr val="tx2"/>
          </a:solidFill>
          <a:latin typeface="Arial Narrow" pitchFamily="34" charset="0"/>
        </a:defRPr>
      </a:lvl7pPr>
      <a:lvl8pPr marL="1371600" algn="ctr" rtl="0" fontAlgn="base">
        <a:spcBef>
          <a:spcPct val="0"/>
        </a:spcBef>
        <a:spcAft>
          <a:spcPct val="0"/>
        </a:spcAft>
        <a:defRPr sz="4400">
          <a:solidFill>
            <a:schemeClr val="tx2"/>
          </a:solidFill>
          <a:latin typeface="Arial Narrow" pitchFamily="34" charset="0"/>
        </a:defRPr>
      </a:lvl8pPr>
      <a:lvl9pPr marL="1828800" algn="ctr" rtl="0" fontAlgn="base">
        <a:spcBef>
          <a:spcPct val="0"/>
        </a:spcBef>
        <a:spcAft>
          <a:spcPct val="0"/>
        </a:spcAft>
        <a:defRPr sz="4400">
          <a:solidFill>
            <a:schemeClr val="tx2"/>
          </a:solidFill>
          <a:latin typeface="Arial Narrow" pitchFamily="34" charset="0"/>
        </a:defRPr>
      </a:lvl9pPr>
    </p:titleStyle>
    <p:bodyStyle>
      <a:lvl1pPr marL="342900" indent="-342900" algn="l" rtl="0" fontAlgn="base">
        <a:spcBef>
          <a:spcPct val="20000"/>
        </a:spcBef>
        <a:spcAft>
          <a:spcPct val="0"/>
        </a:spcAft>
        <a:buBlip>
          <a:blip r:embed="rId14"/>
        </a:buBlip>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  </a:t>
            </a:r>
            <a:br>
              <a:rPr lang="en-US" dirty="0"/>
            </a:br>
            <a:r>
              <a:rPr lang="en-US" dirty="0"/>
              <a:t>  Coaching Your Staff to Success</a:t>
            </a:r>
            <a:br>
              <a:rPr lang="en-US" dirty="0"/>
            </a:br>
            <a:r>
              <a:rPr lang="en-US" dirty="0"/>
              <a:t/>
            </a:r>
            <a:br>
              <a:rPr lang="en-US" dirty="0"/>
            </a:br>
            <a:r>
              <a:rPr lang="en-US" dirty="0"/>
              <a:t>                   </a:t>
            </a:r>
            <a:endParaRPr lang="en-US" sz="2400" i="1" dirty="0"/>
          </a:p>
        </p:txBody>
      </p:sp>
      <p:sp>
        <p:nvSpPr>
          <p:cNvPr id="2053" name="Text Box 5"/>
          <p:cNvSpPr txBox="1">
            <a:spLocks noChangeArrowheads="1"/>
          </p:cNvSpPr>
          <p:nvPr/>
        </p:nvSpPr>
        <p:spPr bwMode="auto">
          <a:xfrm>
            <a:off x="107950" y="6446838"/>
            <a:ext cx="5492750" cy="366712"/>
          </a:xfrm>
          <a:prstGeom prst="rect">
            <a:avLst/>
          </a:prstGeom>
          <a:noFill/>
          <a:ln w="9525">
            <a:noFill/>
            <a:miter lim="800000"/>
            <a:headEnd/>
            <a:tailEnd/>
          </a:ln>
          <a:effectLst/>
        </p:spPr>
        <p:txBody>
          <a:bodyPr wrap="none">
            <a:spAutoFit/>
          </a:bodyPr>
          <a:lstStyle/>
          <a:p>
            <a:r>
              <a:rPr lang="en-GB" sz="1800">
                <a:latin typeface="Arial" charset="0"/>
                <a:cs typeface="Arial" charset="0"/>
              </a:rPr>
              <a:t>Free powerpoints at </a:t>
            </a:r>
            <a:r>
              <a:rPr lang="en-GB" sz="1800">
                <a:latin typeface="Arial" charset="0"/>
                <a:cs typeface="Arial" charset="0"/>
                <a:hlinkClick r:id="rId3"/>
              </a:rPr>
              <a:t>http://www.worldofteaching.com</a:t>
            </a: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4. </a:t>
            </a:r>
            <a:r>
              <a:rPr lang="en-US">
                <a:effectLst>
                  <a:outerShdw blurRad="38100" dist="38100" dir="2700000" algn="tl">
                    <a:srgbClr val="C0C0C0"/>
                  </a:outerShdw>
                </a:effectLst>
              </a:rPr>
              <a:t>Promote Persistence</a:t>
            </a:r>
          </a:p>
        </p:txBody>
      </p:sp>
      <p:sp>
        <p:nvSpPr>
          <p:cNvPr id="22531" name="Rectangle 3"/>
          <p:cNvSpPr>
            <a:spLocks noGrp="1" noChangeArrowheads="1"/>
          </p:cNvSpPr>
          <p:nvPr>
            <p:ph type="body" idx="1"/>
          </p:nvPr>
        </p:nvSpPr>
        <p:spPr>
          <a:xfrm>
            <a:off x="1600200" y="2743200"/>
            <a:ext cx="7772400" cy="1936750"/>
          </a:xfrm>
        </p:spPr>
        <p:txBody>
          <a:bodyPr/>
          <a:lstStyle/>
          <a:p>
            <a:pPr algn="ctr">
              <a:buFontTx/>
              <a:buNone/>
            </a:pPr>
            <a:r>
              <a:rPr lang="en-US" sz="4000"/>
              <a:t>Build stamina and discipline                    to make sure learning                      lasts on the job.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2530"/>
                                        </p:tgtEl>
                                        <p:attrNameLst>
                                          <p:attrName>style.visibility</p:attrName>
                                        </p:attrNameLst>
                                      </p:cBhvr>
                                      <p:to>
                                        <p:strVal val="visible"/>
                                      </p:to>
                                    </p:set>
                                    <p:animEffect transition="in" filter="fade">
                                      <p:cBhvr>
                                        <p:cTn id="7" dur="1000">
                                          <p:stCondLst>
                                            <p:cond delay="0"/>
                                          </p:stCondLst>
                                        </p:cTn>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fade">
                                      <p:cBhvr>
                                        <p:cTn id="12" dur="500">
                                          <p:stCondLst>
                                            <p:cond delay="0"/>
                                          </p:stCondLst>
                                        </p:cTn>
                                        <p:tgtEl>
                                          <p:spTgt spid="225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p:txBody>
          <a:bodyPr/>
          <a:lstStyle/>
          <a:p>
            <a:r>
              <a:rPr lang="en-US" b="1"/>
              <a:t>Promoting Persistence:</a:t>
            </a:r>
          </a:p>
        </p:txBody>
      </p:sp>
      <p:sp>
        <p:nvSpPr>
          <p:cNvPr id="23557" name="Rectangle 5"/>
          <p:cNvSpPr>
            <a:spLocks noGrp="1" noChangeArrowheads="1"/>
          </p:cNvSpPr>
          <p:nvPr>
            <p:ph type="body" sz="half" idx="1"/>
          </p:nvPr>
        </p:nvSpPr>
        <p:spPr>
          <a:xfrm>
            <a:off x="685800" y="1981200"/>
            <a:ext cx="3814763" cy="4114800"/>
          </a:xfrm>
        </p:spPr>
        <p:txBody>
          <a:bodyPr/>
          <a:lstStyle/>
          <a:p>
            <a:pPr>
              <a:buFontTx/>
              <a:buNone/>
            </a:pPr>
            <a:r>
              <a:rPr lang="en-US" sz="2400" b="1"/>
              <a:t>Most important when people:</a:t>
            </a:r>
          </a:p>
          <a:p>
            <a:r>
              <a:rPr lang="en-US" sz="2400"/>
              <a:t>Stay stuck in old habits</a:t>
            </a:r>
          </a:p>
          <a:p>
            <a:r>
              <a:rPr lang="en-US" sz="2400"/>
              <a:t>Make initial changes but slip back into old behaviors</a:t>
            </a:r>
          </a:p>
          <a:p>
            <a:r>
              <a:rPr lang="en-US" sz="2400"/>
              <a:t>Are reluctant to take risks or try something new</a:t>
            </a:r>
          </a:p>
        </p:txBody>
      </p:sp>
      <p:sp>
        <p:nvSpPr>
          <p:cNvPr id="23558" name="Rectangle 6"/>
          <p:cNvSpPr>
            <a:spLocks noGrp="1" noChangeArrowheads="1"/>
          </p:cNvSpPr>
          <p:nvPr>
            <p:ph type="body" sz="half" idx="2"/>
          </p:nvPr>
        </p:nvSpPr>
        <p:spPr>
          <a:xfrm>
            <a:off x="4724400" y="1524000"/>
            <a:ext cx="4038600" cy="4987925"/>
          </a:xfrm>
        </p:spPr>
        <p:txBody>
          <a:bodyPr/>
          <a:lstStyle/>
          <a:p>
            <a:pPr>
              <a:buFontTx/>
              <a:buNone/>
            </a:pPr>
            <a:endParaRPr lang="en-US" sz="2400" b="1"/>
          </a:p>
          <a:p>
            <a:pPr>
              <a:buFontTx/>
              <a:buNone/>
            </a:pPr>
            <a:r>
              <a:rPr lang="en-US" sz="2400" b="1"/>
              <a:t>To promote persistence:</a:t>
            </a:r>
          </a:p>
          <a:p>
            <a:r>
              <a:rPr lang="en-US" sz="2400"/>
              <a:t>Review people’s goals and ask about progress</a:t>
            </a:r>
          </a:p>
          <a:p>
            <a:r>
              <a:rPr lang="en-US" sz="2400"/>
              <a:t>Set realistic expectations for progress</a:t>
            </a:r>
          </a:p>
          <a:p>
            <a:r>
              <a:rPr lang="en-US" sz="2400"/>
              <a:t>Provide ongoing feedback that recognizes and rewards progress and efforts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3556"/>
                                        </p:tgtEl>
                                        <p:attrNameLst>
                                          <p:attrName>style.visibility</p:attrName>
                                        </p:attrNameLst>
                                      </p:cBhvr>
                                      <p:to>
                                        <p:strVal val="visible"/>
                                      </p:to>
                                    </p:set>
                                    <p:animEffect transition="in" filter="fade">
                                      <p:cBhvr>
                                        <p:cTn id="7" dur="1000">
                                          <p:stCondLst>
                                            <p:cond delay="0"/>
                                          </p:stCondLst>
                                        </p:cTn>
                                        <p:tgtEl>
                                          <p:spTgt spid="235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3557">
                                            <p:txEl>
                                              <p:pRg st="0" end="0"/>
                                            </p:txEl>
                                          </p:spTgt>
                                        </p:tgtEl>
                                        <p:attrNameLst>
                                          <p:attrName>style.visibility</p:attrName>
                                        </p:attrNameLst>
                                      </p:cBhvr>
                                      <p:to>
                                        <p:strVal val="visible"/>
                                      </p:to>
                                    </p:set>
                                    <p:animEffect transition="in" filter="fade">
                                      <p:cBhvr>
                                        <p:cTn id="12" dur="500">
                                          <p:stCondLst>
                                            <p:cond delay="0"/>
                                          </p:stCondLst>
                                        </p:cTn>
                                        <p:tgtEl>
                                          <p:spTgt spid="2355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3557">
                                            <p:txEl>
                                              <p:pRg st="1" end="1"/>
                                            </p:txEl>
                                          </p:spTgt>
                                        </p:tgtEl>
                                        <p:attrNameLst>
                                          <p:attrName>style.visibility</p:attrName>
                                        </p:attrNameLst>
                                      </p:cBhvr>
                                      <p:to>
                                        <p:strVal val="visible"/>
                                      </p:to>
                                    </p:set>
                                    <p:animEffect transition="in" filter="fade">
                                      <p:cBhvr>
                                        <p:cTn id="17" dur="500">
                                          <p:stCondLst>
                                            <p:cond delay="0"/>
                                          </p:stCondLst>
                                        </p:cTn>
                                        <p:tgtEl>
                                          <p:spTgt spid="2355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23557">
                                            <p:txEl>
                                              <p:pRg st="2" end="2"/>
                                            </p:txEl>
                                          </p:spTgt>
                                        </p:tgtEl>
                                        <p:attrNameLst>
                                          <p:attrName>style.visibility</p:attrName>
                                        </p:attrNameLst>
                                      </p:cBhvr>
                                      <p:to>
                                        <p:strVal val="visible"/>
                                      </p:to>
                                    </p:set>
                                    <p:animEffect transition="in" filter="fade">
                                      <p:cBhvr>
                                        <p:cTn id="22" dur="500">
                                          <p:stCondLst>
                                            <p:cond delay="0"/>
                                          </p:stCondLst>
                                        </p:cTn>
                                        <p:tgtEl>
                                          <p:spTgt spid="2355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23557">
                                            <p:txEl>
                                              <p:pRg st="3" end="3"/>
                                            </p:txEl>
                                          </p:spTgt>
                                        </p:tgtEl>
                                        <p:attrNameLst>
                                          <p:attrName>style.visibility</p:attrName>
                                        </p:attrNameLst>
                                      </p:cBhvr>
                                      <p:to>
                                        <p:strVal val="visible"/>
                                      </p:to>
                                    </p:set>
                                    <p:animEffect transition="in" filter="fade">
                                      <p:cBhvr>
                                        <p:cTn id="27" dur="500">
                                          <p:stCondLst>
                                            <p:cond delay="0"/>
                                          </p:stCondLst>
                                        </p:cTn>
                                        <p:tgtEl>
                                          <p:spTgt spid="2355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23558">
                                            <p:txEl>
                                              <p:pRg st="1" end="1"/>
                                            </p:txEl>
                                          </p:spTgt>
                                        </p:tgtEl>
                                        <p:attrNameLst>
                                          <p:attrName>style.visibility</p:attrName>
                                        </p:attrNameLst>
                                      </p:cBhvr>
                                      <p:to>
                                        <p:strVal val="visible"/>
                                      </p:to>
                                    </p:set>
                                    <p:animEffect transition="in" filter="fade">
                                      <p:cBhvr>
                                        <p:cTn id="32" dur="500">
                                          <p:stCondLst>
                                            <p:cond delay="0"/>
                                          </p:stCondLst>
                                        </p:cTn>
                                        <p:tgtEl>
                                          <p:spTgt spid="2355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iterate type="lt">
                                    <p:tmPct val="10000"/>
                                  </p:iterate>
                                  <p:childTnLst>
                                    <p:set>
                                      <p:cBhvr>
                                        <p:cTn id="36" dur="1" fill="hold">
                                          <p:stCondLst>
                                            <p:cond delay="0"/>
                                          </p:stCondLst>
                                        </p:cTn>
                                        <p:tgtEl>
                                          <p:spTgt spid="23558">
                                            <p:txEl>
                                              <p:pRg st="2" end="2"/>
                                            </p:txEl>
                                          </p:spTgt>
                                        </p:tgtEl>
                                        <p:attrNameLst>
                                          <p:attrName>style.visibility</p:attrName>
                                        </p:attrNameLst>
                                      </p:cBhvr>
                                      <p:to>
                                        <p:strVal val="visible"/>
                                      </p:to>
                                    </p:set>
                                    <p:animEffect transition="in" filter="fade">
                                      <p:cBhvr>
                                        <p:cTn id="37" dur="500">
                                          <p:stCondLst>
                                            <p:cond delay="0"/>
                                          </p:stCondLst>
                                        </p:cTn>
                                        <p:tgtEl>
                                          <p:spTgt spid="23558">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iterate type="lt">
                                    <p:tmPct val="10000"/>
                                  </p:iterate>
                                  <p:childTnLst>
                                    <p:set>
                                      <p:cBhvr>
                                        <p:cTn id="41" dur="1" fill="hold">
                                          <p:stCondLst>
                                            <p:cond delay="0"/>
                                          </p:stCondLst>
                                        </p:cTn>
                                        <p:tgtEl>
                                          <p:spTgt spid="23558">
                                            <p:txEl>
                                              <p:pRg st="3" end="3"/>
                                            </p:txEl>
                                          </p:spTgt>
                                        </p:tgtEl>
                                        <p:attrNameLst>
                                          <p:attrName>style.visibility</p:attrName>
                                        </p:attrNameLst>
                                      </p:cBhvr>
                                      <p:to>
                                        <p:strVal val="visible"/>
                                      </p:to>
                                    </p:set>
                                    <p:animEffect transition="in" filter="fade">
                                      <p:cBhvr>
                                        <p:cTn id="42" dur="500">
                                          <p:stCondLst>
                                            <p:cond delay="0"/>
                                          </p:stCondLst>
                                        </p:cTn>
                                        <p:tgtEl>
                                          <p:spTgt spid="2355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iterate type="lt">
                                    <p:tmPct val="10000"/>
                                  </p:iterate>
                                  <p:childTnLst>
                                    <p:set>
                                      <p:cBhvr>
                                        <p:cTn id="46" dur="1" fill="hold">
                                          <p:stCondLst>
                                            <p:cond delay="0"/>
                                          </p:stCondLst>
                                        </p:cTn>
                                        <p:tgtEl>
                                          <p:spTgt spid="23558">
                                            <p:txEl>
                                              <p:pRg st="4" end="4"/>
                                            </p:txEl>
                                          </p:spTgt>
                                        </p:tgtEl>
                                        <p:attrNameLst>
                                          <p:attrName>style.visibility</p:attrName>
                                        </p:attrNameLst>
                                      </p:cBhvr>
                                      <p:to>
                                        <p:strVal val="visible"/>
                                      </p:to>
                                    </p:set>
                                    <p:animEffect transition="in" filter="fade">
                                      <p:cBhvr>
                                        <p:cTn id="47" dur="500">
                                          <p:stCondLst>
                                            <p:cond delay="0"/>
                                          </p:stCondLst>
                                        </p:cTn>
                                        <p:tgtEl>
                                          <p:spTgt spid="235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7" grpId="0" build="p"/>
      <p:bldP spid="23558"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5. </a:t>
            </a:r>
            <a:r>
              <a:rPr lang="en-US">
                <a:effectLst>
                  <a:outerShdw blurRad="38100" dist="38100" dir="2700000" algn="tl">
                    <a:srgbClr val="C0C0C0"/>
                  </a:outerShdw>
                </a:effectLst>
              </a:rPr>
              <a:t>Shape the Environment</a:t>
            </a:r>
          </a:p>
        </p:txBody>
      </p:sp>
      <p:sp>
        <p:nvSpPr>
          <p:cNvPr id="25603" name="Rectangle 3"/>
          <p:cNvSpPr>
            <a:spLocks noGrp="1" noChangeArrowheads="1"/>
          </p:cNvSpPr>
          <p:nvPr>
            <p:ph type="body" idx="1"/>
          </p:nvPr>
        </p:nvSpPr>
        <p:spPr>
          <a:xfrm>
            <a:off x="762000" y="2362200"/>
            <a:ext cx="8229600" cy="2362200"/>
          </a:xfrm>
        </p:spPr>
        <p:txBody>
          <a:bodyPr/>
          <a:lstStyle/>
          <a:p>
            <a:pPr algn="ctr">
              <a:buFontTx/>
              <a:buNone/>
            </a:pPr>
            <a:r>
              <a:rPr lang="en-US" sz="4000"/>
              <a:t>		Build organizational support                     to reward learning                                         and remove barriers.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5602"/>
                                        </p:tgtEl>
                                        <p:attrNameLst>
                                          <p:attrName>style.visibility</p:attrName>
                                        </p:attrNameLst>
                                      </p:cBhvr>
                                      <p:to>
                                        <p:strVal val="visible"/>
                                      </p:to>
                                    </p:set>
                                    <p:animEffect transition="in" filter="fade">
                                      <p:cBhvr>
                                        <p:cTn id="7" dur="1000">
                                          <p:stCondLst>
                                            <p:cond delay="0"/>
                                          </p:stCondLst>
                                        </p:cTn>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500">
                                          <p:stCondLst>
                                            <p:cond delay="0"/>
                                          </p:stCondLst>
                                        </p:cTn>
                                        <p:tgtEl>
                                          <p:spTgt spid="256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r>
              <a:rPr lang="en-US" b="1"/>
              <a:t>Shaping the Environment:</a:t>
            </a:r>
          </a:p>
        </p:txBody>
      </p:sp>
      <p:sp>
        <p:nvSpPr>
          <p:cNvPr id="26629" name="Rectangle 5"/>
          <p:cNvSpPr>
            <a:spLocks noGrp="1" noChangeArrowheads="1"/>
          </p:cNvSpPr>
          <p:nvPr>
            <p:ph type="body" sz="half" idx="1"/>
          </p:nvPr>
        </p:nvSpPr>
        <p:spPr>
          <a:xfrm>
            <a:off x="533400" y="1981200"/>
            <a:ext cx="4038600" cy="4876800"/>
          </a:xfrm>
        </p:spPr>
        <p:txBody>
          <a:bodyPr/>
          <a:lstStyle/>
          <a:p>
            <a:pPr>
              <a:lnSpc>
                <a:spcPct val="90000"/>
              </a:lnSpc>
              <a:buFontTx/>
              <a:buNone/>
            </a:pPr>
            <a:r>
              <a:rPr lang="en-US" sz="2400" b="1"/>
              <a:t>Most important when people:</a:t>
            </a:r>
          </a:p>
          <a:p>
            <a:pPr>
              <a:lnSpc>
                <a:spcPct val="90000"/>
              </a:lnSpc>
            </a:pPr>
            <a:r>
              <a:rPr lang="en-US" sz="2400"/>
              <a:t>Complain that management does not support them</a:t>
            </a:r>
          </a:p>
          <a:p>
            <a:pPr>
              <a:lnSpc>
                <a:spcPct val="90000"/>
              </a:lnSpc>
            </a:pPr>
            <a:r>
              <a:rPr lang="en-US" sz="2400"/>
              <a:t>Do not share learning or resources with others</a:t>
            </a:r>
          </a:p>
          <a:p>
            <a:pPr>
              <a:lnSpc>
                <a:spcPct val="90000"/>
              </a:lnSpc>
            </a:pPr>
            <a:r>
              <a:rPr lang="en-US" sz="2400"/>
              <a:t>Express frustration about how difficult it is to learn</a:t>
            </a:r>
          </a:p>
          <a:p>
            <a:pPr>
              <a:lnSpc>
                <a:spcPct val="90000"/>
              </a:lnSpc>
            </a:pPr>
            <a:r>
              <a:rPr lang="en-US" sz="2400"/>
              <a:t>Complain about lack of incentives to learn</a:t>
            </a:r>
          </a:p>
          <a:p>
            <a:pPr>
              <a:lnSpc>
                <a:spcPct val="90000"/>
              </a:lnSpc>
            </a:pPr>
            <a:endParaRPr lang="en-US" sz="2400"/>
          </a:p>
        </p:txBody>
      </p:sp>
      <p:sp>
        <p:nvSpPr>
          <p:cNvPr id="26630" name="Rectangle 6"/>
          <p:cNvSpPr>
            <a:spLocks noGrp="1" noChangeArrowheads="1"/>
          </p:cNvSpPr>
          <p:nvPr>
            <p:ph type="body" sz="half" idx="2"/>
          </p:nvPr>
        </p:nvSpPr>
        <p:spPr>
          <a:xfrm>
            <a:off x="4643438" y="1981200"/>
            <a:ext cx="3814762" cy="4114800"/>
          </a:xfrm>
        </p:spPr>
        <p:txBody>
          <a:bodyPr/>
          <a:lstStyle/>
          <a:p>
            <a:pPr>
              <a:lnSpc>
                <a:spcPct val="90000"/>
              </a:lnSpc>
              <a:buFontTx/>
              <a:buNone/>
            </a:pPr>
            <a:r>
              <a:rPr lang="en-US" sz="2400" b="1"/>
              <a:t>To shape the environment:</a:t>
            </a:r>
          </a:p>
          <a:p>
            <a:pPr>
              <a:lnSpc>
                <a:spcPct val="90000"/>
              </a:lnSpc>
            </a:pPr>
            <a:r>
              <a:rPr lang="en-US" sz="2400"/>
              <a:t>Publicly recognize and reward those who learn</a:t>
            </a:r>
          </a:p>
          <a:p>
            <a:pPr>
              <a:lnSpc>
                <a:spcPct val="90000"/>
              </a:lnSpc>
            </a:pPr>
            <a:r>
              <a:rPr lang="en-US" sz="2400"/>
              <a:t>Demonstrate your personal involvement in their growth</a:t>
            </a:r>
          </a:p>
          <a:p>
            <a:pPr>
              <a:lnSpc>
                <a:spcPct val="90000"/>
              </a:lnSpc>
            </a:pPr>
            <a:r>
              <a:rPr lang="en-US" sz="2400"/>
              <a:t>Establish processes or activities that promote learning from each other</a:t>
            </a:r>
          </a:p>
          <a:p>
            <a:pPr>
              <a:lnSpc>
                <a:spcPct val="90000"/>
              </a:lnSpc>
            </a:pPr>
            <a:r>
              <a:rPr lang="en-US" sz="2400"/>
              <a:t>Provide rewards and incentives for learning and teamwork</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54113" y="457200"/>
            <a:ext cx="7151687" cy="5486400"/>
          </a:xfrm>
        </p:spPr>
        <p:txBody>
          <a:bodyPr/>
          <a:lstStyle/>
          <a:p>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rgbClr val="FF0000"/>
                </a:solidFill>
                <a:latin typeface="Britannic Bold" pitchFamily="34" charset="0"/>
              </a:rPr>
              <a:t/>
            </a:r>
            <a:br>
              <a:rPr lang="en-US" sz="1800" b="1">
                <a:solidFill>
                  <a:srgbClr val="FF0000"/>
                </a:solidFill>
                <a:latin typeface="Britannic Bold" pitchFamily="34" charset="0"/>
              </a:rPr>
            </a:br>
            <a:r>
              <a:rPr lang="en-US" sz="1800" b="1">
                <a:solidFill>
                  <a:schemeClr val="hlink"/>
                </a:solidFill>
                <a:latin typeface="Britannic Bold" pitchFamily="34" charset="0"/>
              </a:rPr>
              <a:t/>
            </a:r>
            <a:br>
              <a:rPr lang="en-US" sz="1800" b="1">
                <a:solidFill>
                  <a:schemeClr val="hlink"/>
                </a:solidFill>
                <a:latin typeface="Britannic Bold" pitchFamily="34" charset="0"/>
              </a:rPr>
            </a:br>
            <a:r>
              <a:rPr lang="en-US" sz="1800" b="1">
                <a:solidFill>
                  <a:schemeClr val="hlink"/>
                </a:solidFill>
                <a:latin typeface="Britannic Bold" pitchFamily="34" charset="0"/>
              </a:rPr>
              <a:t>“Leadership is not so much the</a:t>
            </a:r>
            <a:br>
              <a:rPr lang="en-US" sz="1800" b="1">
                <a:solidFill>
                  <a:schemeClr val="hlink"/>
                </a:solidFill>
                <a:latin typeface="Britannic Bold" pitchFamily="34" charset="0"/>
              </a:rPr>
            </a:br>
            <a:r>
              <a:rPr lang="en-US" sz="1800">
                <a:solidFill>
                  <a:schemeClr val="hlink"/>
                </a:solidFill>
                <a:latin typeface="Britannic Bold" pitchFamily="34" charset="0"/>
                <a:cs typeface="Times New Roman" pitchFamily="18" charset="0"/>
              </a:rPr>
              <a:t>exercise of power itself as the</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empowerment of others.</a:t>
            </a:r>
            <a:r>
              <a:rPr lang="en-US">
                <a:solidFill>
                  <a:schemeClr val="hlink"/>
                </a:solidFill>
                <a:cs typeface="Times New Roman" pitchFamily="18" charset="0"/>
              </a:rPr>
              <a:t/>
            </a:r>
            <a:br>
              <a:rPr lang="en-US">
                <a:solidFill>
                  <a:schemeClr val="hlink"/>
                </a:solidFill>
                <a:cs typeface="Times New Roman" pitchFamily="18" charset="0"/>
              </a:rPr>
            </a:br>
            <a:r>
              <a:rPr lang="en-US">
                <a:solidFill>
                  <a:schemeClr val="hlink"/>
                </a:solidFill>
                <a:latin typeface="Britannic Bold" pitchFamily="34" charset="0"/>
                <a:cs typeface="Times New Roman" pitchFamily="18" charset="0"/>
              </a:rPr>
              <a:t> </a:t>
            </a:r>
            <a:r>
              <a:rPr lang="en-US" sz="1800">
                <a:solidFill>
                  <a:schemeClr val="hlink"/>
                </a:solidFill>
                <a:latin typeface="Britannic Bold" pitchFamily="34" charset="0"/>
                <a:cs typeface="Times New Roman" pitchFamily="18" charset="0"/>
              </a:rPr>
              <a:t>Successful leaders lead by pulling</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rather than pushing;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by inspiring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rather than ordering;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by creating achievable –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expectations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though challenging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and rewarding progress </a:t>
            </a:r>
            <a:r>
              <a:rPr lang="en-US" sz="1800">
                <a:solidFill>
                  <a:schemeClr val="hlink"/>
                </a:solidFill>
                <a:cs typeface="Times New Roman" pitchFamily="18" charset="0"/>
              </a:rPr>
              <a:t/>
            </a:r>
            <a:br>
              <a:rPr lang="en-US" sz="1800">
                <a:solidFill>
                  <a:schemeClr val="hlink"/>
                </a:solidFill>
                <a:cs typeface="Times New Roman" pitchFamily="18" charset="0"/>
              </a:rPr>
            </a:br>
            <a:r>
              <a:rPr lang="en-US" sz="1800">
                <a:solidFill>
                  <a:schemeClr val="hlink"/>
                </a:solidFill>
                <a:latin typeface="Britannic Bold" pitchFamily="34" charset="0"/>
                <a:cs typeface="Times New Roman" pitchFamily="18" charset="0"/>
              </a:rPr>
              <a:t>toward them.”</a:t>
            </a:r>
            <a:r>
              <a:rPr lang="en-US" sz="1800">
                <a:solidFill>
                  <a:schemeClr val="hlink"/>
                </a:solidFill>
                <a:cs typeface="Times New Roman" pitchFamily="18" charset="0"/>
              </a:rPr>
              <a:t/>
            </a:r>
            <a:br>
              <a:rPr lang="en-US" sz="1800">
                <a:solidFill>
                  <a:schemeClr val="hlink"/>
                </a:solidFill>
                <a:cs typeface="Times New Roman" pitchFamily="18" charset="0"/>
              </a:rPr>
            </a:br>
            <a:r>
              <a:rPr lang="en-US" i="1">
                <a:solidFill>
                  <a:schemeClr val="hlink"/>
                </a:solidFill>
                <a:latin typeface="Britannic Bold" pitchFamily="34" charset="0"/>
                <a:cs typeface="Times New Roman" pitchFamily="18" charset="0"/>
              </a:rPr>
              <a:t> </a:t>
            </a:r>
            <a:r>
              <a:rPr lang="en-US" sz="1400" i="1">
                <a:solidFill>
                  <a:schemeClr val="hlink"/>
                </a:solidFill>
                <a:latin typeface="Britannic Bold" pitchFamily="34" charset="0"/>
                <a:cs typeface="Times New Roman" pitchFamily="18" charset="0"/>
              </a:rPr>
              <a:t>by Warren Bennis and Burt Nanus</a:t>
            </a:r>
            <a:r>
              <a:rPr lang="en-US"/>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1" name="Rectangle 7"/>
          <p:cNvSpPr>
            <a:spLocks noGrp="1" noChangeArrowheads="1"/>
          </p:cNvSpPr>
          <p:nvPr>
            <p:ph type="title"/>
          </p:nvPr>
        </p:nvSpPr>
        <p:spPr>
          <a:xfrm>
            <a:off x="457200" y="277813"/>
            <a:ext cx="8229600" cy="5665787"/>
          </a:xfrm>
        </p:spPr>
        <p:txBody>
          <a:bodyPr/>
          <a:lstStyle/>
          <a:p>
            <a:r>
              <a:rPr lang="en-US"/>
              <a:t/>
            </a:r>
            <a:br>
              <a:rPr lang="en-US"/>
            </a:br>
            <a:r>
              <a:rPr lang="en-US" b="1"/>
              <a:t>“Education is not the filling of a pail,  but the lighting of a fire.”</a:t>
            </a:r>
            <a:br>
              <a:rPr lang="en-US" b="1"/>
            </a:br>
            <a:r>
              <a:rPr lang="en-US"/>
              <a:t/>
            </a:r>
            <a:br>
              <a:rPr lang="en-US"/>
            </a:br>
            <a:r>
              <a:rPr lang="en-US" i="1"/>
              <a:t>~ </a:t>
            </a:r>
            <a:r>
              <a:rPr lang="en-US" sz="3600" i="1"/>
              <a:t>William Butler Yeats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6151"/>
                                        </p:tgtEl>
                                        <p:attrNameLst>
                                          <p:attrName>style.visibility</p:attrName>
                                        </p:attrNameLst>
                                      </p:cBhvr>
                                      <p:to>
                                        <p:strVal val="visible"/>
                                      </p:to>
                                    </p:set>
                                    <p:animEffect transition="in" filter="fade">
                                      <p:cBhvr>
                                        <p:cTn id="7" dur="1000">
                                          <p:stCondLst>
                                            <p:cond delay="0"/>
                                          </p:stCondLst>
                                        </p:cTn>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b="1"/>
              <a:t>5 Coaching Strategies:</a:t>
            </a:r>
          </a:p>
        </p:txBody>
      </p:sp>
      <p:sp>
        <p:nvSpPr>
          <p:cNvPr id="10243" name="Rectangle 3"/>
          <p:cNvSpPr>
            <a:spLocks noGrp="1" noChangeArrowheads="1"/>
          </p:cNvSpPr>
          <p:nvPr>
            <p:ph type="body" idx="1"/>
          </p:nvPr>
        </p:nvSpPr>
        <p:spPr>
          <a:xfrm>
            <a:off x="2743200" y="1676400"/>
            <a:ext cx="5105400" cy="4911725"/>
          </a:xfrm>
        </p:spPr>
        <p:txBody>
          <a:bodyPr/>
          <a:lstStyle/>
          <a:p>
            <a:pPr>
              <a:buFontTx/>
              <a:buNone/>
            </a:pPr>
            <a:endParaRPr lang="en-US" sz="1200"/>
          </a:p>
          <a:p>
            <a:r>
              <a:rPr lang="en-US"/>
              <a:t>Forge a Partnership</a:t>
            </a:r>
          </a:p>
          <a:p>
            <a:pPr>
              <a:buFontTx/>
              <a:buNone/>
            </a:pPr>
            <a:endParaRPr lang="en-US" sz="1200"/>
          </a:p>
          <a:p>
            <a:r>
              <a:rPr lang="en-US"/>
              <a:t>Inspire Commitment</a:t>
            </a:r>
          </a:p>
          <a:p>
            <a:pPr>
              <a:buFontTx/>
              <a:buNone/>
            </a:pPr>
            <a:endParaRPr lang="en-US" sz="1200"/>
          </a:p>
          <a:p>
            <a:r>
              <a:rPr lang="en-US"/>
              <a:t>Grow Skills</a:t>
            </a:r>
          </a:p>
          <a:p>
            <a:pPr>
              <a:buFontTx/>
              <a:buNone/>
            </a:pPr>
            <a:endParaRPr lang="en-US" sz="1200"/>
          </a:p>
          <a:p>
            <a:r>
              <a:rPr lang="en-US"/>
              <a:t>Promote Persistence</a:t>
            </a:r>
          </a:p>
          <a:p>
            <a:pPr>
              <a:buFontTx/>
              <a:buNone/>
            </a:pPr>
            <a:endParaRPr lang="en-US" sz="1200"/>
          </a:p>
          <a:p>
            <a:r>
              <a:rPr lang="en-US"/>
              <a:t>Shape the Environment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0242"/>
                                        </p:tgtEl>
                                        <p:attrNameLst>
                                          <p:attrName>style.visibility</p:attrName>
                                        </p:attrNameLst>
                                      </p:cBhvr>
                                      <p:to>
                                        <p:strVal val="visible"/>
                                      </p:to>
                                    </p:set>
                                    <p:animEffect transition="in" filter="fade">
                                      <p:cBhvr>
                                        <p:cTn id="7" dur="1000">
                                          <p:stCondLst>
                                            <p:cond delay="0"/>
                                          </p:stCondLst>
                                        </p:cTn>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500">
                                          <p:stCondLst>
                                            <p:cond delay="0"/>
                                          </p:stCondLst>
                                        </p:cTn>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fade">
                                      <p:cBhvr>
                                        <p:cTn id="17" dur="500">
                                          <p:stCondLst>
                                            <p:cond delay="0"/>
                                          </p:stCondLst>
                                        </p:cTn>
                                        <p:tgtEl>
                                          <p:spTgt spid="10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10243">
                                            <p:txEl>
                                              <p:pRg st="5" end="5"/>
                                            </p:txEl>
                                          </p:spTgt>
                                        </p:tgtEl>
                                        <p:attrNameLst>
                                          <p:attrName>style.visibility</p:attrName>
                                        </p:attrNameLst>
                                      </p:cBhvr>
                                      <p:to>
                                        <p:strVal val="visible"/>
                                      </p:to>
                                    </p:set>
                                    <p:animEffect transition="in" filter="fade">
                                      <p:cBhvr>
                                        <p:cTn id="22" dur="500">
                                          <p:stCondLst>
                                            <p:cond delay="0"/>
                                          </p:stCondLst>
                                        </p:cTn>
                                        <p:tgtEl>
                                          <p:spTgt spid="1024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10243">
                                            <p:txEl>
                                              <p:pRg st="7" end="7"/>
                                            </p:txEl>
                                          </p:spTgt>
                                        </p:tgtEl>
                                        <p:attrNameLst>
                                          <p:attrName>style.visibility</p:attrName>
                                        </p:attrNameLst>
                                      </p:cBhvr>
                                      <p:to>
                                        <p:strVal val="visible"/>
                                      </p:to>
                                    </p:set>
                                    <p:animEffect transition="in" filter="fade">
                                      <p:cBhvr>
                                        <p:cTn id="27" dur="500">
                                          <p:stCondLst>
                                            <p:cond delay="0"/>
                                          </p:stCondLst>
                                        </p:cTn>
                                        <p:tgtEl>
                                          <p:spTgt spid="1024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10243">
                                            <p:txEl>
                                              <p:pRg st="9" end="9"/>
                                            </p:txEl>
                                          </p:spTgt>
                                        </p:tgtEl>
                                        <p:attrNameLst>
                                          <p:attrName>style.visibility</p:attrName>
                                        </p:attrNameLst>
                                      </p:cBhvr>
                                      <p:to>
                                        <p:strVal val="visible"/>
                                      </p:to>
                                    </p:set>
                                    <p:animEffect transition="in" filter="fade">
                                      <p:cBhvr>
                                        <p:cTn id="32" dur="500">
                                          <p:stCondLst>
                                            <p:cond delay="0"/>
                                          </p:stCondLst>
                                        </p:cTn>
                                        <p:tgtEl>
                                          <p:spTgt spid="102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1. </a:t>
            </a:r>
            <a:r>
              <a:rPr lang="en-US">
                <a:effectLst>
                  <a:outerShdw blurRad="38100" dist="38100" dir="2700000" algn="tl">
                    <a:srgbClr val="C0C0C0"/>
                  </a:outerShdw>
                </a:effectLst>
              </a:rPr>
              <a:t>Forge a Partnership</a:t>
            </a:r>
          </a:p>
        </p:txBody>
      </p:sp>
      <p:sp>
        <p:nvSpPr>
          <p:cNvPr id="13315" name="Rectangle 3"/>
          <p:cNvSpPr>
            <a:spLocks noGrp="1" noChangeArrowheads="1"/>
          </p:cNvSpPr>
          <p:nvPr>
            <p:ph type="body" idx="1"/>
          </p:nvPr>
        </p:nvSpPr>
        <p:spPr>
          <a:xfrm>
            <a:off x="609600" y="2362200"/>
            <a:ext cx="8229600" cy="1524000"/>
          </a:xfrm>
        </p:spPr>
        <p:txBody>
          <a:bodyPr/>
          <a:lstStyle/>
          <a:p>
            <a:pPr>
              <a:buFontTx/>
              <a:buNone/>
            </a:pPr>
            <a:r>
              <a:rPr lang="en-US" sz="4000"/>
              <a:t>               Build Trust and Understanding </a:t>
            </a:r>
          </a:p>
          <a:p>
            <a:pPr>
              <a:buFontTx/>
              <a:buNone/>
            </a:pPr>
            <a:r>
              <a:rPr lang="en-US" sz="4000"/>
              <a:t>              so people want to work with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3314"/>
                                        </p:tgtEl>
                                        <p:attrNameLst>
                                          <p:attrName>style.visibility</p:attrName>
                                        </p:attrNameLst>
                                      </p:cBhvr>
                                      <p:to>
                                        <p:strVal val="visible"/>
                                      </p:to>
                                    </p:set>
                                    <p:animEffect transition="in" filter="fade">
                                      <p:cBhvr>
                                        <p:cTn id="7" dur="1000">
                                          <p:stCondLst>
                                            <p:cond delay="0"/>
                                          </p:stCondLst>
                                        </p:cTn>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500">
                                          <p:stCondLst>
                                            <p:cond delay="0"/>
                                          </p:stCondLst>
                                        </p:cTn>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500">
                                          <p:stCondLst>
                                            <p:cond delay="0"/>
                                          </p:stCondLst>
                                        </p:cTn>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r>
              <a:rPr lang="en-US" b="1"/>
              <a:t>Forging a Partnership</a:t>
            </a:r>
          </a:p>
        </p:txBody>
      </p:sp>
      <p:sp>
        <p:nvSpPr>
          <p:cNvPr id="14341" name="Rectangle 5"/>
          <p:cNvSpPr>
            <a:spLocks noGrp="1" noChangeArrowheads="1"/>
          </p:cNvSpPr>
          <p:nvPr>
            <p:ph type="body" sz="half" idx="1"/>
          </p:nvPr>
        </p:nvSpPr>
        <p:spPr>
          <a:xfrm>
            <a:off x="685800" y="1600200"/>
            <a:ext cx="4038600" cy="4953000"/>
          </a:xfrm>
        </p:spPr>
        <p:txBody>
          <a:bodyPr/>
          <a:lstStyle/>
          <a:p>
            <a:pPr>
              <a:lnSpc>
                <a:spcPct val="80000"/>
              </a:lnSpc>
              <a:buFontTx/>
              <a:buNone/>
            </a:pPr>
            <a:endParaRPr lang="en-US" sz="2400"/>
          </a:p>
          <a:p>
            <a:pPr>
              <a:lnSpc>
                <a:spcPct val="80000"/>
              </a:lnSpc>
              <a:buFontTx/>
              <a:buNone/>
            </a:pPr>
            <a:r>
              <a:rPr lang="en-US" sz="2400" b="1"/>
              <a:t>Most Important when:</a:t>
            </a:r>
            <a:endParaRPr lang="en-US" sz="2400"/>
          </a:p>
          <a:p>
            <a:pPr>
              <a:lnSpc>
                <a:spcPct val="80000"/>
              </a:lnSpc>
            </a:pPr>
            <a:r>
              <a:rPr lang="en-US" sz="2400"/>
              <a:t>The person does not know much about you</a:t>
            </a:r>
          </a:p>
          <a:p>
            <a:pPr>
              <a:lnSpc>
                <a:spcPct val="80000"/>
              </a:lnSpc>
            </a:pPr>
            <a:r>
              <a:rPr lang="en-US" sz="2400"/>
              <a:t>You don’t know what motivates them or what they really care about</a:t>
            </a:r>
          </a:p>
          <a:p>
            <a:pPr>
              <a:lnSpc>
                <a:spcPct val="80000"/>
              </a:lnSpc>
            </a:pPr>
            <a:r>
              <a:rPr lang="en-US" sz="2400"/>
              <a:t>The person is skeptical or cynical about your leadership</a:t>
            </a:r>
          </a:p>
          <a:p>
            <a:pPr>
              <a:lnSpc>
                <a:spcPct val="80000"/>
              </a:lnSpc>
            </a:pPr>
            <a:r>
              <a:rPr lang="en-US" sz="2400"/>
              <a:t>The person risks losing something they value because of change</a:t>
            </a:r>
          </a:p>
          <a:p>
            <a:pPr>
              <a:lnSpc>
                <a:spcPct val="80000"/>
              </a:lnSpc>
            </a:pPr>
            <a:endParaRPr lang="en-US" sz="2400"/>
          </a:p>
        </p:txBody>
      </p:sp>
      <p:sp>
        <p:nvSpPr>
          <p:cNvPr id="14342" name="Rectangle 6"/>
          <p:cNvSpPr>
            <a:spLocks noGrp="1" noChangeArrowheads="1"/>
          </p:cNvSpPr>
          <p:nvPr>
            <p:ph type="body" sz="half" idx="2"/>
          </p:nvPr>
        </p:nvSpPr>
        <p:spPr>
          <a:xfrm>
            <a:off x="4643438" y="1905000"/>
            <a:ext cx="4043362" cy="4191000"/>
          </a:xfrm>
        </p:spPr>
        <p:txBody>
          <a:bodyPr/>
          <a:lstStyle/>
          <a:p>
            <a:pPr>
              <a:lnSpc>
                <a:spcPct val="80000"/>
              </a:lnSpc>
              <a:buFontTx/>
              <a:buNone/>
            </a:pPr>
            <a:r>
              <a:rPr lang="en-US" sz="2400" b="1"/>
              <a:t>To Strengthen your partnership:</a:t>
            </a:r>
            <a:endParaRPr lang="en-US" sz="2400"/>
          </a:p>
          <a:p>
            <a:pPr>
              <a:lnSpc>
                <a:spcPct val="80000"/>
              </a:lnSpc>
            </a:pPr>
            <a:r>
              <a:rPr lang="en-US" sz="2400"/>
              <a:t>Listen carefully to understand the person’s interests, opinions, and concerns</a:t>
            </a:r>
          </a:p>
          <a:p>
            <a:pPr>
              <a:lnSpc>
                <a:spcPct val="80000"/>
              </a:lnSpc>
            </a:pPr>
            <a:r>
              <a:rPr lang="en-US" sz="2400"/>
              <a:t>Clarify your expectations of each other</a:t>
            </a:r>
          </a:p>
          <a:p>
            <a:pPr>
              <a:lnSpc>
                <a:spcPct val="80000"/>
              </a:lnSpc>
            </a:pPr>
            <a:r>
              <a:rPr lang="en-US" sz="2400"/>
              <a:t>Provide candid, yet tactful feedback</a:t>
            </a:r>
          </a:p>
          <a:p>
            <a:pPr>
              <a:lnSpc>
                <a:spcPct val="80000"/>
              </a:lnSpc>
            </a:pPr>
            <a:r>
              <a:rPr lang="en-US" sz="2400"/>
              <a:t>Show the person how you have their best interests in mind… and that those coincide with the center’s best interest</a:t>
            </a:r>
          </a:p>
          <a:p>
            <a:pPr>
              <a:lnSpc>
                <a:spcPct val="80000"/>
              </a:lnSpc>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4340"/>
                                        </p:tgtEl>
                                        <p:attrNameLst>
                                          <p:attrName>style.visibility</p:attrName>
                                        </p:attrNameLst>
                                      </p:cBhvr>
                                      <p:to>
                                        <p:strVal val="visible"/>
                                      </p:to>
                                    </p:set>
                                    <p:animEffect transition="in" filter="fade">
                                      <p:cBhvr>
                                        <p:cTn id="7" dur="1000">
                                          <p:stCondLst>
                                            <p:cond delay="0"/>
                                          </p:stCondLst>
                                        </p:cTn>
                                        <p:tgtEl>
                                          <p:spTgt spid="143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fade">
                                      <p:cBhvr>
                                        <p:cTn id="12" dur="500">
                                          <p:stCondLst>
                                            <p:cond delay="0"/>
                                          </p:stCondLst>
                                        </p:cTn>
                                        <p:tgtEl>
                                          <p:spTgt spid="143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fade">
                                      <p:cBhvr>
                                        <p:cTn id="17" dur="500">
                                          <p:stCondLst>
                                            <p:cond delay="0"/>
                                          </p:stCondLst>
                                        </p:cTn>
                                        <p:tgtEl>
                                          <p:spTgt spid="143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14341">
                                            <p:txEl>
                                              <p:pRg st="3" end="3"/>
                                            </p:txEl>
                                          </p:spTgt>
                                        </p:tgtEl>
                                        <p:attrNameLst>
                                          <p:attrName>style.visibility</p:attrName>
                                        </p:attrNameLst>
                                      </p:cBhvr>
                                      <p:to>
                                        <p:strVal val="visible"/>
                                      </p:to>
                                    </p:set>
                                    <p:animEffect transition="in" filter="fade">
                                      <p:cBhvr>
                                        <p:cTn id="22" dur="500">
                                          <p:stCondLst>
                                            <p:cond delay="0"/>
                                          </p:stCondLst>
                                        </p:cTn>
                                        <p:tgtEl>
                                          <p:spTgt spid="143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14341">
                                            <p:txEl>
                                              <p:pRg st="4" end="4"/>
                                            </p:txEl>
                                          </p:spTgt>
                                        </p:tgtEl>
                                        <p:attrNameLst>
                                          <p:attrName>style.visibility</p:attrName>
                                        </p:attrNameLst>
                                      </p:cBhvr>
                                      <p:to>
                                        <p:strVal val="visible"/>
                                      </p:to>
                                    </p:set>
                                    <p:animEffect transition="in" filter="fade">
                                      <p:cBhvr>
                                        <p:cTn id="27" dur="500">
                                          <p:stCondLst>
                                            <p:cond delay="0"/>
                                          </p:stCondLst>
                                        </p:cTn>
                                        <p:tgtEl>
                                          <p:spTgt spid="1434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14341">
                                            <p:txEl>
                                              <p:pRg st="5" end="5"/>
                                            </p:txEl>
                                          </p:spTgt>
                                        </p:tgtEl>
                                        <p:attrNameLst>
                                          <p:attrName>style.visibility</p:attrName>
                                        </p:attrNameLst>
                                      </p:cBhvr>
                                      <p:to>
                                        <p:strVal val="visible"/>
                                      </p:to>
                                    </p:set>
                                    <p:animEffect transition="in" filter="fade">
                                      <p:cBhvr>
                                        <p:cTn id="32" dur="500">
                                          <p:stCondLst>
                                            <p:cond delay="0"/>
                                          </p:stCondLst>
                                        </p:cTn>
                                        <p:tgtEl>
                                          <p:spTgt spid="1434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iterate type="lt">
                                    <p:tmPct val="10000"/>
                                  </p:iterate>
                                  <p:childTnLst>
                                    <p:set>
                                      <p:cBhvr>
                                        <p:cTn id="36" dur="1" fill="hold">
                                          <p:stCondLst>
                                            <p:cond delay="0"/>
                                          </p:stCondLst>
                                        </p:cTn>
                                        <p:tgtEl>
                                          <p:spTgt spid="14342">
                                            <p:txEl>
                                              <p:pRg st="0" end="0"/>
                                            </p:txEl>
                                          </p:spTgt>
                                        </p:tgtEl>
                                        <p:attrNameLst>
                                          <p:attrName>style.visibility</p:attrName>
                                        </p:attrNameLst>
                                      </p:cBhvr>
                                      <p:to>
                                        <p:strVal val="visible"/>
                                      </p:to>
                                    </p:set>
                                    <p:animEffect transition="in" filter="fade">
                                      <p:cBhvr>
                                        <p:cTn id="37" dur="500">
                                          <p:stCondLst>
                                            <p:cond delay="0"/>
                                          </p:stCondLst>
                                        </p:cTn>
                                        <p:tgtEl>
                                          <p:spTgt spid="1434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iterate type="lt">
                                    <p:tmPct val="10000"/>
                                  </p:iterate>
                                  <p:childTnLst>
                                    <p:set>
                                      <p:cBhvr>
                                        <p:cTn id="41" dur="1" fill="hold">
                                          <p:stCondLst>
                                            <p:cond delay="0"/>
                                          </p:stCondLst>
                                        </p:cTn>
                                        <p:tgtEl>
                                          <p:spTgt spid="14342">
                                            <p:txEl>
                                              <p:pRg st="1" end="1"/>
                                            </p:txEl>
                                          </p:spTgt>
                                        </p:tgtEl>
                                        <p:attrNameLst>
                                          <p:attrName>style.visibility</p:attrName>
                                        </p:attrNameLst>
                                      </p:cBhvr>
                                      <p:to>
                                        <p:strVal val="visible"/>
                                      </p:to>
                                    </p:set>
                                    <p:animEffect transition="in" filter="fade">
                                      <p:cBhvr>
                                        <p:cTn id="42" dur="500">
                                          <p:stCondLst>
                                            <p:cond delay="0"/>
                                          </p:stCondLst>
                                        </p:cTn>
                                        <p:tgtEl>
                                          <p:spTgt spid="1434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iterate type="lt">
                                    <p:tmPct val="10000"/>
                                  </p:iterate>
                                  <p:childTnLst>
                                    <p:set>
                                      <p:cBhvr>
                                        <p:cTn id="46" dur="1" fill="hold">
                                          <p:stCondLst>
                                            <p:cond delay="0"/>
                                          </p:stCondLst>
                                        </p:cTn>
                                        <p:tgtEl>
                                          <p:spTgt spid="14342">
                                            <p:txEl>
                                              <p:pRg st="2" end="2"/>
                                            </p:txEl>
                                          </p:spTgt>
                                        </p:tgtEl>
                                        <p:attrNameLst>
                                          <p:attrName>style.visibility</p:attrName>
                                        </p:attrNameLst>
                                      </p:cBhvr>
                                      <p:to>
                                        <p:strVal val="visible"/>
                                      </p:to>
                                    </p:set>
                                    <p:animEffect transition="in" filter="fade">
                                      <p:cBhvr>
                                        <p:cTn id="47" dur="500">
                                          <p:stCondLst>
                                            <p:cond delay="0"/>
                                          </p:stCondLst>
                                        </p:cTn>
                                        <p:tgtEl>
                                          <p:spTgt spid="14342">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iterate type="lt">
                                    <p:tmPct val="10000"/>
                                  </p:iterate>
                                  <p:childTnLst>
                                    <p:set>
                                      <p:cBhvr>
                                        <p:cTn id="51" dur="1" fill="hold">
                                          <p:stCondLst>
                                            <p:cond delay="0"/>
                                          </p:stCondLst>
                                        </p:cTn>
                                        <p:tgtEl>
                                          <p:spTgt spid="14342">
                                            <p:txEl>
                                              <p:pRg st="3" end="3"/>
                                            </p:txEl>
                                          </p:spTgt>
                                        </p:tgtEl>
                                        <p:attrNameLst>
                                          <p:attrName>style.visibility</p:attrName>
                                        </p:attrNameLst>
                                      </p:cBhvr>
                                      <p:to>
                                        <p:strVal val="visible"/>
                                      </p:to>
                                    </p:set>
                                    <p:animEffect transition="in" filter="fade">
                                      <p:cBhvr>
                                        <p:cTn id="52" dur="500">
                                          <p:stCondLst>
                                            <p:cond delay="0"/>
                                          </p:stCondLst>
                                        </p:cTn>
                                        <p:tgtEl>
                                          <p:spTgt spid="14342">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iterate type="lt">
                                    <p:tmPct val="10000"/>
                                  </p:iterate>
                                  <p:childTnLst>
                                    <p:set>
                                      <p:cBhvr>
                                        <p:cTn id="56" dur="1" fill="hold">
                                          <p:stCondLst>
                                            <p:cond delay="0"/>
                                          </p:stCondLst>
                                        </p:cTn>
                                        <p:tgtEl>
                                          <p:spTgt spid="14342">
                                            <p:txEl>
                                              <p:pRg st="4" end="4"/>
                                            </p:txEl>
                                          </p:spTgt>
                                        </p:tgtEl>
                                        <p:attrNameLst>
                                          <p:attrName>style.visibility</p:attrName>
                                        </p:attrNameLst>
                                      </p:cBhvr>
                                      <p:to>
                                        <p:strVal val="visible"/>
                                      </p:to>
                                    </p:set>
                                    <p:animEffect transition="in" filter="fade">
                                      <p:cBhvr>
                                        <p:cTn id="57" dur="500">
                                          <p:stCondLst>
                                            <p:cond delay="0"/>
                                          </p:stCondLst>
                                        </p:cTn>
                                        <p:tgtEl>
                                          <p:spTgt spid="143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build="p"/>
      <p:bldP spid="1434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2. </a:t>
            </a:r>
            <a:r>
              <a:rPr lang="en-US">
                <a:effectLst>
                  <a:outerShdw blurRad="38100" dist="38100" dir="2700000" algn="tl">
                    <a:srgbClr val="C0C0C0"/>
                  </a:outerShdw>
                </a:effectLst>
              </a:rPr>
              <a:t>Inspire Commitment</a:t>
            </a:r>
          </a:p>
        </p:txBody>
      </p:sp>
      <p:sp>
        <p:nvSpPr>
          <p:cNvPr id="16387" name="Rectangle 3"/>
          <p:cNvSpPr>
            <a:spLocks noGrp="1" noChangeArrowheads="1"/>
          </p:cNvSpPr>
          <p:nvPr>
            <p:ph type="body" idx="1"/>
          </p:nvPr>
        </p:nvSpPr>
        <p:spPr>
          <a:xfrm>
            <a:off x="1143000" y="2438400"/>
            <a:ext cx="8229600" cy="2286000"/>
          </a:xfrm>
        </p:spPr>
        <p:txBody>
          <a:bodyPr/>
          <a:lstStyle/>
          <a:p>
            <a:pPr algn="ctr">
              <a:buFontTx/>
              <a:buNone/>
            </a:pPr>
            <a:r>
              <a:rPr lang="en-US" sz="4000"/>
              <a:t>       Build insight and motivation               so people focus their energy                   on goals that matter.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b="1"/>
              <a:t>Inspiring Commitment</a:t>
            </a:r>
          </a:p>
        </p:txBody>
      </p:sp>
      <p:sp>
        <p:nvSpPr>
          <p:cNvPr id="17413" name="Rectangle 5"/>
          <p:cNvSpPr>
            <a:spLocks noGrp="1" noChangeArrowheads="1"/>
          </p:cNvSpPr>
          <p:nvPr>
            <p:ph type="body" sz="half" idx="1"/>
          </p:nvPr>
        </p:nvSpPr>
        <p:spPr>
          <a:xfrm>
            <a:off x="685800" y="1981200"/>
            <a:ext cx="3814763" cy="4114800"/>
          </a:xfrm>
        </p:spPr>
        <p:txBody>
          <a:bodyPr/>
          <a:lstStyle/>
          <a:p>
            <a:pPr>
              <a:buFontTx/>
              <a:buNone/>
            </a:pPr>
            <a:r>
              <a:rPr lang="en-US" sz="2400" b="1"/>
              <a:t>Most important when:</a:t>
            </a:r>
          </a:p>
          <a:p>
            <a:r>
              <a:rPr lang="en-US" sz="2400"/>
              <a:t>People seem content with current level of skill and expertise</a:t>
            </a:r>
          </a:p>
          <a:p>
            <a:r>
              <a:rPr lang="en-US" sz="2400"/>
              <a:t>People lose focus or get stuck in just getting through the day</a:t>
            </a:r>
          </a:p>
          <a:p>
            <a:pPr>
              <a:buFontTx/>
              <a:buNone/>
            </a:pPr>
            <a:endParaRPr lang="en-US" sz="2400"/>
          </a:p>
        </p:txBody>
      </p:sp>
      <p:sp>
        <p:nvSpPr>
          <p:cNvPr id="17414" name="Rectangle 6"/>
          <p:cNvSpPr>
            <a:spLocks noGrp="1" noChangeArrowheads="1"/>
          </p:cNvSpPr>
          <p:nvPr>
            <p:ph type="body" sz="half" idx="2"/>
          </p:nvPr>
        </p:nvSpPr>
        <p:spPr>
          <a:xfrm>
            <a:off x="4643438" y="1981200"/>
            <a:ext cx="3814762" cy="4114800"/>
          </a:xfrm>
        </p:spPr>
        <p:txBody>
          <a:bodyPr/>
          <a:lstStyle/>
          <a:p>
            <a:pPr>
              <a:buFontTx/>
              <a:buNone/>
            </a:pPr>
            <a:r>
              <a:rPr lang="en-US" sz="2400" b="1"/>
              <a:t>To inspire commitment:</a:t>
            </a:r>
          </a:p>
          <a:p>
            <a:r>
              <a:rPr lang="en-US" sz="2400"/>
              <a:t>Make sure people get specific, relevant information about performance</a:t>
            </a:r>
          </a:p>
          <a:p>
            <a:r>
              <a:rPr lang="en-US" sz="2400"/>
              <a:t>Help people clarify their goals and values</a:t>
            </a:r>
          </a:p>
          <a:p>
            <a:pPr>
              <a:buFontTx/>
              <a:buNone/>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7412"/>
                                        </p:tgtEl>
                                        <p:attrNameLst>
                                          <p:attrName>style.visibility</p:attrName>
                                        </p:attrNameLst>
                                      </p:cBhvr>
                                      <p:to>
                                        <p:strVal val="visible"/>
                                      </p:to>
                                    </p:set>
                                    <p:animEffect transition="in" filter="fade">
                                      <p:cBhvr>
                                        <p:cTn id="7" dur="1000">
                                          <p:stCondLst>
                                            <p:cond delay="0"/>
                                          </p:stCondLst>
                                        </p:cTn>
                                        <p:tgtEl>
                                          <p:spTgt spid="174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7413">
                                            <p:txEl>
                                              <p:pRg st="0" end="0"/>
                                            </p:txEl>
                                          </p:spTgt>
                                        </p:tgtEl>
                                        <p:attrNameLst>
                                          <p:attrName>style.visibility</p:attrName>
                                        </p:attrNameLst>
                                      </p:cBhvr>
                                      <p:to>
                                        <p:strVal val="visible"/>
                                      </p:to>
                                    </p:set>
                                    <p:animEffect transition="in" filter="fade">
                                      <p:cBhvr>
                                        <p:cTn id="12" dur="500">
                                          <p:stCondLst>
                                            <p:cond delay="0"/>
                                          </p:stCondLst>
                                        </p:cTn>
                                        <p:tgtEl>
                                          <p:spTgt spid="174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7413">
                                            <p:txEl>
                                              <p:pRg st="1" end="1"/>
                                            </p:txEl>
                                          </p:spTgt>
                                        </p:tgtEl>
                                        <p:attrNameLst>
                                          <p:attrName>style.visibility</p:attrName>
                                        </p:attrNameLst>
                                      </p:cBhvr>
                                      <p:to>
                                        <p:strVal val="visible"/>
                                      </p:to>
                                    </p:set>
                                    <p:animEffect transition="in" filter="fade">
                                      <p:cBhvr>
                                        <p:cTn id="17" dur="500">
                                          <p:stCondLst>
                                            <p:cond delay="0"/>
                                          </p:stCondLst>
                                        </p:cTn>
                                        <p:tgtEl>
                                          <p:spTgt spid="174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17413">
                                            <p:txEl>
                                              <p:pRg st="2" end="2"/>
                                            </p:txEl>
                                          </p:spTgt>
                                        </p:tgtEl>
                                        <p:attrNameLst>
                                          <p:attrName>style.visibility</p:attrName>
                                        </p:attrNameLst>
                                      </p:cBhvr>
                                      <p:to>
                                        <p:strVal val="visible"/>
                                      </p:to>
                                    </p:set>
                                    <p:animEffect transition="in" filter="fade">
                                      <p:cBhvr>
                                        <p:cTn id="22" dur="500">
                                          <p:stCondLst>
                                            <p:cond delay="0"/>
                                          </p:stCondLst>
                                        </p:cTn>
                                        <p:tgtEl>
                                          <p:spTgt spid="174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17414">
                                            <p:txEl>
                                              <p:pRg st="0" end="0"/>
                                            </p:txEl>
                                          </p:spTgt>
                                        </p:tgtEl>
                                        <p:attrNameLst>
                                          <p:attrName>style.visibility</p:attrName>
                                        </p:attrNameLst>
                                      </p:cBhvr>
                                      <p:to>
                                        <p:strVal val="visible"/>
                                      </p:to>
                                    </p:set>
                                    <p:animEffect transition="in" filter="fade">
                                      <p:cBhvr>
                                        <p:cTn id="27" dur="500">
                                          <p:stCondLst>
                                            <p:cond delay="0"/>
                                          </p:stCondLst>
                                        </p:cTn>
                                        <p:tgtEl>
                                          <p:spTgt spid="1741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17414">
                                            <p:txEl>
                                              <p:pRg st="1" end="1"/>
                                            </p:txEl>
                                          </p:spTgt>
                                        </p:tgtEl>
                                        <p:attrNameLst>
                                          <p:attrName>style.visibility</p:attrName>
                                        </p:attrNameLst>
                                      </p:cBhvr>
                                      <p:to>
                                        <p:strVal val="visible"/>
                                      </p:to>
                                    </p:set>
                                    <p:animEffect transition="in" filter="fade">
                                      <p:cBhvr>
                                        <p:cTn id="32" dur="500">
                                          <p:stCondLst>
                                            <p:cond delay="0"/>
                                          </p:stCondLst>
                                        </p:cTn>
                                        <p:tgtEl>
                                          <p:spTgt spid="1741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iterate type="lt">
                                    <p:tmPct val="10000"/>
                                  </p:iterate>
                                  <p:childTnLst>
                                    <p:set>
                                      <p:cBhvr>
                                        <p:cTn id="36" dur="1" fill="hold">
                                          <p:stCondLst>
                                            <p:cond delay="0"/>
                                          </p:stCondLst>
                                        </p:cTn>
                                        <p:tgtEl>
                                          <p:spTgt spid="17414">
                                            <p:txEl>
                                              <p:pRg st="2" end="2"/>
                                            </p:txEl>
                                          </p:spTgt>
                                        </p:tgtEl>
                                        <p:attrNameLst>
                                          <p:attrName>style.visibility</p:attrName>
                                        </p:attrNameLst>
                                      </p:cBhvr>
                                      <p:to>
                                        <p:strVal val="visible"/>
                                      </p:to>
                                    </p:set>
                                    <p:animEffect transition="in" filter="fade">
                                      <p:cBhvr>
                                        <p:cTn id="37" dur="500">
                                          <p:stCondLst>
                                            <p:cond delay="0"/>
                                          </p:stCondLst>
                                        </p:cTn>
                                        <p:tgtEl>
                                          <p:spTgt spid="174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build="p"/>
      <p:bldP spid="17414"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3.  </a:t>
            </a:r>
            <a:r>
              <a:rPr lang="en-US">
                <a:effectLst>
                  <a:outerShdw blurRad="38100" dist="38100" dir="2700000" algn="tl">
                    <a:srgbClr val="C0C0C0"/>
                  </a:outerShdw>
                </a:effectLst>
              </a:rPr>
              <a:t>Grow Skills</a:t>
            </a:r>
          </a:p>
        </p:txBody>
      </p:sp>
      <p:sp>
        <p:nvSpPr>
          <p:cNvPr id="19459" name="Rectangle 3"/>
          <p:cNvSpPr>
            <a:spLocks noGrp="1" noChangeArrowheads="1"/>
          </p:cNvSpPr>
          <p:nvPr>
            <p:ph type="body" idx="1"/>
          </p:nvPr>
        </p:nvSpPr>
        <p:spPr>
          <a:xfrm>
            <a:off x="1371600" y="2362200"/>
            <a:ext cx="7772400" cy="2146300"/>
          </a:xfrm>
        </p:spPr>
        <p:txBody>
          <a:bodyPr/>
          <a:lstStyle/>
          <a:p>
            <a:pPr algn="ctr">
              <a:buFontTx/>
              <a:buNone/>
            </a:pPr>
            <a:r>
              <a:rPr lang="en-US" sz="4000"/>
              <a:t>    Build new competencies                         to ensure people know how                 to do 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Effect transition="in" filter="fade">
                                      <p:cBhvr>
                                        <p:cTn id="7" dur="1000">
                                          <p:stCondLst>
                                            <p:cond delay="0"/>
                                          </p:stCondLst>
                                        </p:cTn>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fade">
                                      <p:cBhvr>
                                        <p:cTn id="12" dur="500">
                                          <p:stCondLst>
                                            <p:cond delay="0"/>
                                          </p:stCondLst>
                                        </p:cTn>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p:txBody>
          <a:bodyPr/>
          <a:lstStyle/>
          <a:p>
            <a:r>
              <a:rPr lang="en-US" b="1"/>
              <a:t>Growing Skills</a:t>
            </a:r>
          </a:p>
        </p:txBody>
      </p:sp>
      <p:sp>
        <p:nvSpPr>
          <p:cNvPr id="20485" name="Rectangle 5"/>
          <p:cNvSpPr>
            <a:spLocks noGrp="1" noChangeArrowheads="1"/>
          </p:cNvSpPr>
          <p:nvPr>
            <p:ph type="body" sz="half" idx="1"/>
          </p:nvPr>
        </p:nvSpPr>
        <p:spPr>
          <a:xfrm>
            <a:off x="685800" y="1981200"/>
            <a:ext cx="3814763" cy="4114800"/>
          </a:xfrm>
        </p:spPr>
        <p:txBody>
          <a:bodyPr/>
          <a:lstStyle/>
          <a:p>
            <a:pPr>
              <a:buFontTx/>
              <a:buNone/>
            </a:pPr>
            <a:r>
              <a:rPr lang="en-US" sz="2400" b="1"/>
              <a:t>Most important when people:</a:t>
            </a:r>
          </a:p>
          <a:p>
            <a:r>
              <a:rPr lang="en-US" sz="2400"/>
              <a:t>Have never had the chance to acquire a needed skill</a:t>
            </a:r>
          </a:p>
          <a:p>
            <a:r>
              <a:rPr lang="en-US" sz="2400"/>
              <a:t>Need to upgrade their skills</a:t>
            </a:r>
          </a:p>
          <a:p>
            <a:r>
              <a:rPr lang="en-US" sz="2400"/>
              <a:t>Are motivated but performance is still below expectations</a:t>
            </a:r>
          </a:p>
        </p:txBody>
      </p:sp>
      <p:sp>
        <p:nvSpPr>
          <p:cNvPr id="20486" name="Rectangle 6"/>
          <p:cNvSpPr>
            <a:spLocks noGrp="1" noChangeArrowheads="1"/>
          </p:cNvSpPr>
          <p:nvPr>
            <p:ph type="body" sz="half" idx="2"/>
          </p:nvPr>
        </p:nvSpPr>
        <p:spPr>
          <a:xfrm>
            <a:off x="4643438" y="1981200"/>
            <a:ext cx="3814762" cy="4114800"/>
          </a:xfrm>
        </p:spPr>
        <p:txBody>
          <a:bodyPr/>
          <a:lstStyle/>
          <a:p>
            <a:pPr>
              <a:buFontTx/>
              <a:buNone/>
            </a:pPr>
            <a:r>
              <a:rPr lang="en-US" sz="2400" b="1"/>
              <a:t>To Grow skills:</a:t>
            </a:r>
          </a:p>
          <a:p>
            <a:r>
              <a:rPr lang="en-US" sz="2400"/>
              <a:t>Let them observe the skill being used effectively </a:t>
            </a:r>
          </a:p>
          <a:p>
            <a:r>
              <a:rPr lang="en-US" sz="2400"/>
              <a:t>Connect people with training and resources</a:t>
            </a:r>
          </a:p>
          <a:p>
            <a:r>
              <a:rPr lang="en-US" sz="2400"/>
              <a:t>Create opportunities that stretch people to learn something new</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484"/>
                                        </p:tgtEl>
                                        <p:attrNameLst>
                                          <p:attrName>style.visibility</p:attrName>
                                        </p:attrNameLst>
                                      </p:cBhvr>
                                      <p:to>
                                        <p:strVal val="visible"/>
                                      </p:to>
                                    </p:set>
                                    <p:animEffect transition="in" filter="fade">
                                      <p:cBhvr>
                                        <p:cTn id="7" dur="1000">
                                          <p:stCondLst>
                                            <p:cond delay="0"/>
                                          </p:stCondLst>
                                        </p:cTn>
                                        <p:tgtEl>
                                          <p:spTgt spid="204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fade">
                                      <p:cBhvr>
                                        <p:cTn id="12" dur="500">
                                          <p:stCondLst>
                                            <p:cond delay="0"/>
                                          </p:stCondLst>
                                        </p:cTn>
                                        <p:tgtEl>
                                          <p:spTgt spid="20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fade">
                                      <p:cBhvr>
                                        <p:cTn id="17" dur="500">
                                          <p:stCondLst>
                                            <p:cond delay="0"/>
                                          </p:stCondLst>
                                        </p:cTn>
                                        <p:tgtEl>
                                          <p:spTgt spid="2048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20485">
                                            <p:txEl>
                                              <p:pRg st="2" end="2"/>
                                            </p:txEl>
                                          </p:spTgt>
                                        </p:tgtEl>
                                        <p:attrNameLst>
                                          <p:attrName>style.visibility</p:attrName>
                                        </p:attrNameLst>
                                      </p:cBhvr>
                                      <p:to>
                                        <p:strVal val="visible"/>
                                      </p:to>
                                    </p:set>
                                    <p:animEffect transition="in" filter="fade">
                                      <p:cBhvr>
                                        <p:cTn id="22" dur="500">
                                          <p:stCondLst>
                                            <p:cond delay="0"/>
                                          </p:stCondLst>
                                        </p:cTn>
                                        <p:tgtEl>
                                          <p:spTgt spid="2048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20485">
                                            <p:txEl>
                                              <p:pRg st="3" end="3"/>
                                            </p:txEl>
                                          </p:spTgt>
                                        </p:tgtEl>
                                        <p:attrNameLst>
                                          <p:attrName>style.visibility</p:attrName>
                                        </p:attrNameLst>
                                      </p:cBhvr>
                                      <p:to>
                                        <p:strVal val="visible"/>
                                      </p:to>
                                    </p:set>
                                    <p:animEffect transition="in" filter="fade">
                                      <p:cBhvr>
                                        <p:cTn id="27" dur="500">
                                          <p:stCondLst>
                                            <p:cond delay="0"/>
                                          </p:stCondLst>
                                        </p:cTn>
                                        <p:tgtEl>
                                          <p:spTgt spid="2048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20486">
                                            <p:txEl>
                                              <p:pRg st="0" end="0"/>
                                            </p:txEl>
                                          </p:spTgt>
                                        </p:tgtEl>
                                        <p:attrNameLst>
                                          <p:attrName>style.visibility</p:attrName>
                                        </p:attrNameLst>
                                      </p:cBhvr>
                                      <p:to>
                                        <p:strVal val="visible"/>
                                      </p:to>
                                    </p:set>
                                    <p:animEffect transition="in" filter="fade">
                                      <p:cBhvr>
                                        <p:cTn id="32" dur="500">
                                          <p:stCondLst>
                                            <p:cond delay="0"/>
                                          </p:stCondLst>
                                        </p:cTn>
                                        <p:tgtEl>
                                          <p:spTgt spid="2048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iterate type="lt">
                                    <p:tmPct val="10000"/>
                                  </p:iterate>
                                  <p:childTnLst>
                                    <p:set>
                                      <p:cBhvr>
                                        <p:cTn id="36" dur="1" fill="hold">
                                          <p:stCondLst>
                                            <p:cond delay="0"/>
                                          </p:stCondLst>
                                        </p:cTn>
                                        <p:tgtEl>
                                          <p:spTgt spid="20486">
                                            <p:txEl>
                                              <p:pRg st="1" end="1"/>
                                            </p:txEl>
                                          </p:spTgt>
                                        </p:tgtEl>
                                        <p:attrNameLst>
                                          <p:attrName>style.visibility</p:attrName>
                                        </p:attrNameLst>
                                      </p:cBhvr>
                                      <p:to>
                                        <p:strVal val="visible"/>
                                      </p:to>
                                    </p:set>
                                    <p:animEffect transition="in" filter="fade">
                                      <p:cBhvr>
                                        <p:cTn id="37" dur="500">
                                          <p:stCondLst>
                                            <p:cond delay="0"/>
                                          </p:stCondLst>
                                        </p:cTn>
                                        <p:tgtEl>
                                          <p:spTgt spid="2048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iterate type="lt">
                                    <p:tmPct val="10000"/>
                                  </p:iterate>
                                  <p:childTnLst>
                                    <p:set>
                                      <p:cBhvr>
                                        <p:cTn id="41" dur="1" fill="hold">
                                          <p:stCondLst>
                                            <p:cond delay="0"/>
                                          </p:stCondLst>
                                        </p:cTn>
                                        <p:tgtEl>
                                          <p:spTgt spid="20486">
                                            <p:txEl>
                                              <p:pRg st="2" end="2"/>
                                            </p:txEl>
                                          </p:spTgt>
                                        </p:tgtEl>
                                        <p:attrNameLst>
                                          <p:attrName>style.visibility</p:attrName>
                                        </p:attrNameLst>
                                      </p:cBhvr>
                                      <p:to>
                                        <p:strVal val="visible"/>
                                      </p:to>
                                    </p:set>
                                    <p:animEffect transition="in" filter="fade">
                                      <p:cBhvr>
                                        <p:cTn id="42" dur="500">
                                          <p:stCondLst>
                                            <p:cond delay="0"/>
                                          </p:stCondLst>
                                        </p:cTn>
                                        <p:tgtEl>
                                          <p:spTgt spid="2048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iterate type="lt">
                                    <p:tmPct val="10000"/>
                                  </p:iterate>
                                  <p:childTnLst>
                                    <p:set>
                                      <p:cBhvr>
                                        <p:cTn id="46" dur="1" fill="hold">
                                          <p:stCondLst>
                                            <p:cond delay="0"/>
                                          </p:stCondLst>
                                        </p:cTn>
                                        <p:tgtEl>
                                          <p:spTgt spid="20486">
                                            <p:txEl>
                                              <p:pRg st="3" end="3"/>
                                            </p:txEl>
                                          </p:spTgt>
                                        </p:tgtEl>
                                        <p:attrNameLst>
                                          <p:attrName>style.visibility</p:attrName>
                                        </p:attrNameLst>
                                      </p:cBhvr>
                                      <p:to>
                                        <p:strVal val="visible"/>
                                      </p:to>
                                    </p:set>
                                    <p:animEffect transition="in" filter="fade">
                                      <p:cBhvr>
                                        <p:cTn id="47" dur="500">
                                          <p:stCondLst>
                                            <p:cond delay="0"/>
                                          </p:stCondLst>
                                        </p:cTn>
                                        <p:tgtEl>
                                          <p:spTgt spid="2048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5" grpId="0" build="p"/>
      <p:bldP spid="20486" grpId="0" build="p"/>
    </p:bldLst>
  </p:timing>
</p:sld>
</file>

<file path=ppt/theme/theme1.xml><?xml version="1.0" encoding="utf-8"?>
<a:theme xmlns:a="http://schemas.openxmlformats.org/drawingml/2006/main" name="Cactus">
  <a:themeElements>
    <a:clrScheme name="Cactus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fontScheme name="Cactu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ctus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Cactus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Cactus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Cactus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Cactus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Cactus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Designs\Cactus.pot</Template>
  <TotalTime>314</TotalTime>
  <Words>892</Words>
  <Application>Microsoft Office PowerPoint</Application>
  <PresentationFormat>On-screen Show (4:3)</PresentationFormat>
  <Paragraphs>105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Cactus</vt:lpstr>
      <vt:lpstr>     Coaching Your Staff to Success                     </vt:lpstr>
      <vt:lpstr> “Education is not the filling of a pail,  but the lighting of a fire.”  ~ William Butler Yeats</vt:lpstr>
      <vt:lpstr>5 Coaching Strategies:</vt:lpstr>
      <vt:lpstr>1. Forge a Partnership</vt:lpstr>
      <vt:lpstr>Forging a Partnership</vt:lpstr>
      <vt:lpstr>2. Inspire Commitment</vt:lpstr>
      <vt:lpstr>Inspiring Commitment</vt:lpstr>
      <vt:lpstr>3.  Grow Skills</vt:lpstr>
      <vt:lpstr>Growing Skills</vt:lpstr>
      <vt:lpstr>4. Promote Persistence</vt:lpstr>
      <vt:lpstr>Promoting Persistence:</vt:lpstr>
      <vt:lpstr>5. Shape the Environment</vt:lpstr>
      <vt:lpstr>Shaping the Environment:</vt:lpstr>
      <vt:lpstr>        “Leadership is not so much the exercise of power itself as the empowerment of others.  Successful leaders lead by pulling rather than pushing;   by inspiring  rather than ordering;   by creating achievable –  expectations  though challenging – and rewarding progress  toward them.”  by Warren Bennis and Burt Nanus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Your Staff to Success</dc:title>
  <dc:subject>Accreditation Support</dc:subject>
  <dc:creator>CAbraham</dc:creator>
  <dc:description>ca05</dc:description>
  <cp:lastModifiedBy>sai</cp:lastModifiedBy>
  <cp:revision>8</cp:revision>
  <dcterms:created xsi:type="dcterms:W3CDTF">2004-08-08T21:49:11Z</dcterms:created>
  <dcterms:modified xsi:type="dcterms:W3CDTF">2021-10-23T14:30:24Z</dcterms:modified>
  <cp:category>Admin</cp:category>
</cp:coreProperties>
</file>